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3" r:id="rId4"/>
  </p:sldMasterIdLst>
  <p:notesMasterIdLst>
    <p:notesMasterId r:id="rId49"/>
  </p:notesMasterIdLst>
  <p:sldIdLst>
    <p:sldId id="256" r:id="rId5"/>
    <p:sldId id="314" r:id="rId6"/>
    <p:sldId id="306" r:id="rId7"/>
    <p:sldId id="307" r:id="rId8"/>
    <p:sldId id="360" r:id="rId9"/>
    <p:sldId id="281" r:id="rId10"/>
    <p:sldId id="356" r:id="rId11"/>
    <p:sldId id="274" r:id="rId12"/>
    <p:sldId id="332" r:id="rId13"/>
    <p:sldId id="357" r:id="rId14"/>
    <p:sldId id="266" r:id="rId15"/>
    <p:sldId id="268" r:id="rId16"/>
    <p:sldId id="269" r:id="rId17"/>
    <p:sldId id="270" r:id="rId18"/>
    <p:sldId id="278" r:id="rId19"/>
    <p:sldId id="279" r:id="rId20"/>
    <p:sldId id="283" r:id="rId21"/>
    <p:sldId id="284" r:id="rId22"/>
    <p:sldId id="275" r:id="rId23"/>
    <p:sldId id="300" r:id="rId24"/>
    <p:sldId id="287" r:id="rId25"/>
    <p:sldId id="291" r:id="rId26"/>
    <p:sldId id="294" r:id="rId27"/>
    <p:sldId id="282" r:id="rId28"/>
    <p:sldId id="335" r:id="rId29"/>
    <p:sldId id="318" r:id="rId30"/>
    <p:sldId id="315" r:id="rId31"/>
    <p:sldId id="343" r:id="rId32"/>
    <p:sldId id="316" r:id="rId33"/>
    <p:sldId id="320" r:id="rId34"/>
    <p:sldId id="338" r:id="rId35"/>
    <p:sldId id="288" r:id="rId36"/>
    <p:sldId id="293" r:id="rId37"/>
    <p:sldId id="295" r:id="rId38"/>
    <p:sldId id="297" r:id="rId39"/>
    <p:sldId id="336" r:id="rId40"/>
    <p:sldId id="322" r:id="rId41"/>
    <p:sldId id="324" r:id="rId42"/>
    <p:sldId id="327" r:id="rId43"/>
    <p:sldId id="304" r:id="rId44"/>
    <p:sldId id="337" r:id="rId45"/>
    <p:sldId id="359" r:id="rId46"/>
    <p:sldId id="276" r:id="rId47"/>
    <p:sldId id="339"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F080FE2-B43E-7B67-A62F-C451E7E16E1A}" name="Rebecca Buchanan" initials="RB" userId="S::rabuchan@uw.edu::b981958d-0599-438f-8c49-dd9cb73cba60"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035" autoAdjust="0"/>
  </p:normalViewPr>
  <p:slideViewPr>
    <p:cSldViewPr snapToGrid="0">
      <p:cViewPr varScale="1">
        <p:scale>
          <a:sx n="76" d="100"/>
          <a:sy n="76" d="100"/>
        </p:scale>
        <p:origin x="79" y="1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776454-F323-4BEB-BC8A-841DC077B5C6}" type="datetimeFigureOut">
              <a:rPr lang="en-US" smtClean="0"/>
              <a:t>6/23/2025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909271-BBD2-4C84-8098-42F5962A1730}" type="slidenum">
              <a:rPr lang="en-US" smtClean="0"/>
              <a:t>‹#›</a:t>
            </a:fld>
            <a:endParaRPr lang="en-US"/>
          </a:p>
        </p:txBody>
      </p:sp>
    </p:spTree>
    <p:extLst>
      <p:ext uri="{BB962C8B-B14F-4D97-AF65-F5344CB8AC3E}">
        <p14:creationId xmlns:p14="http://schemas.microsoft.com/office/powerpoint/2010/main" val="42937223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Regardless of the route choice at the head of Old River, fish may still be salvaged and trucked.</a:t>
            </a:r>
          </a:p>
          <a:p>
            <a:pPr marL="171450" indent="-171450">
              <a:buFont typeface="Arial" panose="020B0604020202020204" pitchFamily="34" charset="0"/>
              <a:buChar char="•"/>
            </a:pPr>
            <a:r>
              <a:rPr lang="en-US" dirty="0"/>
              <a:t>When I talk about the SJR route, it means essentially that the fish stayed in the mainstem SJR at whatever junction is being discussed, whether it is the head of Old River or Turner Cut – it does not refer to fish route use at junctions further downstream.</a:t>
            </a:r>
          </a:p>
        </p:txBody>
      </p:sp>
      <p:sp>
        <p:nvSpPr>
          <p:cNvPr id="4" name="Slide Number Placeholder 3"/>
          <p:cNvSpPr>
            <a:spLocks noGrp="1"/>
          </p:cNvSpPr>
          <p:nvPr>
            <p:ph type="sldNum" sz="quarter" idx="5"/>
          </p:nvPr>
        </p:nvSpPr>
        <p:spPr/>
        <p:txBody>
          <a:bodyPr/>
          <a:lstStyle/>
          <a:p>
            <a:fld id="{7A909271-BBD2-4C84-8098-42F5962A1730}" type="slidenum">
              <a:rPr lang="en-US" smtClean="0"/>
              <a:t>3</a:t>
            </a:fld>
            <a:endParaRPr lang="en-US"/>
          </a:p>
        </p:txBody>
      </p:sp>
    </p:spTree>
    <p:extLst>
      <p:ext uri="{BB962C8B-B14F-4D97-AF65-F5344CB8AC3E}">
        <p14:creationId xmlns:p14="http://schemas.microsoft.com/office/powerpoint/2010/main" val="34960587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Pairwise correlation &lt;= 0.61 for all pairs except Net flow and Delta inflow (r=1.0)</a:t>
            </a:r>
          </a:p>
          <a:p>
            <a:pPr marL="171450" indent="-171450">
              <a:buFont typeface="Arial" panose="020B0604020202020204" pitchFamily="34" charset="0"/>
              <a:buChar char="•"/>
            </a:pPr>
            <a:endParaRPr lang="en-US" sz="1200" b="0" i="0" u="none" strike="noStrike" kern="1200" baseline="0" dirty="0">
              <a:solidFill>
                <a:schemeClr val="tx1"/>
              </a:solidFill>
              <a:latin typeface="+mn-lt"/>
              <a:ea typeface="+mn-ea"/>
              <a:cs typeface="+mn-cs"/>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21</a:t>
            </a:fld>
            <a:endParaRPr lang="en-US"/>
          </a:p>
        </p:txBody>
      </p:sp>
    </p:spTree>
    <p:extLst>
      <p:ext uri="{BB962C8B-B14F-4D97-AF65-F5344CB8AC3E}">
        <p14:creationId xmlns:p14="http://schemas.microsoft.com/office/powerpoint/2010/main" val="37024611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This table shows the total weight of all the models that included the covariate. Weights can range from 0 to 1, and higher weights imply more support for a relationship between the covariate and routing, compared to the other variables considered.</a:t>
            </a:r>
          </a:p>
          <a:p>
            <a:pPr marL="171450" indent="-171450">
              <a:buFont typeface="Arial" panose="020B0604020202020204" pitchFamily="34" charset="0"/>
              <a:buChar char="•"/>
            </a:pPr>
            <a:r>
              <a:rPr lang="en-US"/>
              <a:t>A complementary type of result is a plot of the estimated effect size, which is shown on the right. For each covariate, we see a point estimate of the effect size and the 95% confidence interval. If the point estimate and confidence interval are to the right of the vertical line at 0, then we conclude that higher values of the covariate are associated with higher use of the San Joaquin River route. If the point estimate and confidence interval are to the left of 0, then higher values of the covariate are associated with higher use of the Old River route. In this case, we have effects both with and without the barrier for some of the measures.</a:t>
            </a:r>
          </a:p>
        </p:txBody>
      </p:sp>
      <p:sp>
        <p:nvSpPr>
          <p:cNvPr id="4" name="Slide Number Placeholder 3"/>
          <p:cNvSpPr>
            <a:spLocks noGrp="1"/>
          </p:cNvSpPr>
          <p:nvPr>
            <p:ph type="sldNum" sz="quarter" idx="5"/>
          </p:nvPr>
        </p:nvSpPr>
        <p:spPr/>
        <p:txBody>
          <a:bodyPr/>
          <a:lstStyle/>
          <a:p>
            <a:fld id="{7A909271-BBD2-4C84-8098-42F5962A1730}" type="slidenum">
              <a:rPr lang="en-US" smtClean="0"/>
              <a:t>22</a:t>
            </a:fld>
            <a:endParaRPr lang="en-US"/>
          </a:p>
        </p:txBody>
      </p:sp>
    </p:spTree>
    <p:extLst>
      <p:ext uri="{BB962C8B-B14F-4D97-AF65-F5344CB8AC3E}">
        <p14:creationId xmlns:p14="http://schemas.microsoft.com/office/powerpoint/2010/main" val="39327639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23</a:t>
            </a:fld>
            <a:endParaRPr lang="en-US"/>
          </a:p>
        </p:txBody>
      </p:sp>
    </p:spTree>
    <p:extLst>
      <p:ext uri="{BB962C8B-B14F-4D97-AF65-F5344CB8AC3E}">
        <p14:creationId xmlns:p14="http://schemas.microsoft.com/office/powerpoint/2010/main" val="4686378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Model fit: AUC = 0.903 for Management model, 0.913 for Local model, and 0.913 for Combined model (0.816 for Null model, 0.877 for Base model) – all data from all years</a:t>
            </a:r>
          </a:p>
          <a:p>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24</a:t>
            </a:fld>
            <a:endParaRPr lang="en-US"/>
          </a:p>
        </p:txBody>
      </p:sp>
    </p:spTree>
    <p:extLst>
      <p:ext uri="{BB962C8B-B14F-4D97-AF65-F5344CB8AC3E}">
        <p14:creationId xmlns:p14="http://schemas.microsoft.com/office/powerpoint/2010/main" val="35566643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5E95D7-35DC-3B42-4772-27CF3109E3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346613-D22B-5310-5951-5D35098416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1F0FFD-5DFB-B0CE-EF4F-1DEFBF17DB72}"/>
              </a:ext>
            </a:extLst>
          </p:cNvPr>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Model fit: AUC = 0.903 for Management model, 0.913 for Local model, and 0.913 for Combined model (0.816 for Null model, 0.877 for Fish model)</a:t>
            </a:r>
          </a:p>
          <a:p>
            <a:endParaRPr lang="en-US"/>
          </a:p>
        </p:txBody>
      </p:sp>
      <p:sp>
        <p:nvSpPr>
          <p:cNvPr id="4" name="Slide Number Placeholder 3">
            <a:extLst>
              <a:ext uri="{FF2B5EF4-FFF2-40B4-BE49-F238E27FC236}">
                <a16:creationId xmlns:a16="http://schemas.microsoft.com/office/drawing/2014/main" id="{972D0A5B-8951-72A8-4D00-17E183980307}"/>
              </a:ext>
            </a:extLst>
          </p:cNvPr>
          <p:cNvSpPr>
            <a:spLocks noGrp="1"/>
          </p:cNvSpPr>
          <p:nvPr>
            <p:ph type="sldNum" sz="quarter" idx="5"/>
          </p:nvPr>
        </p:nvSpPr>
        <p:spPr/>
        <p:txBody>
          <a:bodyPr/>
          <a:lstStyle/>
          <a:p>
            <a:fld id="{7A909271-BBD2-4C84-8098-42F5962A1730}" type="slidenum">
              <a:rPr lang="en-US" smtClean="0"/>
              <a:t>25</a:t>
            </a:fld>
            <a:endParaRPr lang="en-US"/>
          </a:p>
        </p:txBody>
      </p:sp>
    </p:spTree>
    <p:extLst>
      <p:ext uri="{BB962C8B-B14F-4D97-AF65-F5344CB8AC3E}">
        <p14:creationId xmlns:p14="http://schemas.microsoft.com/office/powerpoint/2010/main" val="11466577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Not a lot of variability in tidal flow at HOR</a:t>
            </a:r>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27</a:t>
            </a:fld>
            <a:endParaRPr lang="en-US"/>
          </a:p>
        </p:txBody>
      </p:sp>
    </p:spTree>
    <p:extLst>
      <p:ext uri="{BB962C8B-B14F-4D97-AF65-F5344CB8AC3E}">
        <p14:creationId xmlns:p14="http://schemas.microsoft.com/office/powerpoint/2010/main" val="24016914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Yes, management metrics can be used to predict routing at HOR – but still not as good as local covariates (flow proportion), especially in low flow years</a:t>
            </a:r>
          </a:p>
        </p:txBody>
      </p:sp>
      <p:sp>
        <p:nvSpPr>
          <p:cNvPr id="4" name="Slide Number Placeholder 3"/>
          <p:cNvSpPr>
            <a:spLocks noGrp="1"/>
          </p:cNvSpPr>
          <p:nvPr>
            <p:ph type="sldNum" sz="quarter" idx="5"/>
          </p:nvPr>
        </p:nvSpPr>
        <p:spPr/>
        <p:txBody>
          <a:bodyPr/>
          <a:lstStyle/>
          <a:p>
            <a:fld id="{7A909271-BBD2-4C84-8098-42F5962A1730}" type="slidenum">
              <a:rPr lang="en-US" smtClean="0"/>
              <a:t>29</a:t>
            </a:fld>
            <a:endParaRPr lang="en-US"/>
          </a:p>
        </p:txBody>
      </p:sp>
    </p:spTree>
    <p:extLst>
      <p:ext uri="{BB962C8B-B14F-4D97-AF65-F5344CB8AC3E}">
        <p14:creationId xmlns:p14="http://schemas.microsoft.com/office/powerpoint/2010/main" val="4118248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Fish size – yes with the barrier, no without the barrier.</a:t>
            </a:r>
          </a:p>
          <a:p>
            <a:pPr marL="171450" indent="-171450">
              <a:buFont typeface="Arial" panose="020B0604020202020204" pitchFamily="34" charset="0"/>
              <a:buChar char="•"/>
            </a:pPr>
            <a:r>
              <a:rPr lang="en-US" dirty="0"/>
              <a:t>Note that fish were larger on average in 2011 compared to the other years, and there was no barrier in 2011. </a:t>
            </a:r>
          </a:p>
        </p:txBody>
      </p:sp>
      <p:sp>
        <p:nvSpPr>
          <p:cNvPr id="4" name="Slide Number Placeholder 3"/>
          <p:cNvSpPr>
            <a:spLocks noGrp="1"/>
          </p:cNvSpPr>
          <p:nvPr>
            <p:ph type="sldNum" sz="quarter" idx="5"/>
          </p:nvPr>
        </p:nvSpPr>
        <p:spPr/>
        <p:txBody>
          <a:bodyPr/>
          <a:lstStyle/>
          <a:p>
            <a:fld id="{7A909271-BBD2-4C84-8098-42F5962A1730}" type="slidenum">
              <a:rPr lang="en-US" smtClean="0"/>
              <a:t>30</a:t>
            </a:fld>
            <a:endParaRPr lang="en-US"/>
          </a:p>
        </p:txBody>
      </p:sp>
    </p:spTree>
    <p:extLst>
      <p:ext uri="{BB962C8B-B14F-4D97-AF65-F5344CB8AC3E}">
        <p14:creationId xmlns:p14="http://schemas.microsoft.com/office/powerpoint/2010/main" val="4638326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a:solidFill>
                  <a:schemeClr val="tx1"/>
                </a:solidFill>
                <a:latin typeface="+mn-lt"/>
                <a:ea typeface="+mn-ea"/>
                <a:cs typeface="+mn-cs"/>
              </a:rPr>
              <a:t>Pairwise correlation &lt;= 0.60 for all pairs except Net flow and Delta inflow (r=0.86)</a:t>
            </a:r>
          </a:p>
          <a:p>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32</a:t>
            </a:fld>
            <a:endParaRPr lang="en-US"/>
          </a:p>
        </p:txBody>
      </p:sp>
    </p:spTree>
    <p:extLst>
      <p:ext uri="{BB962C8B-B14F-4D97-AF65-F5344CB8AC3E}">
        <p14:creationId xmlns:p14="http://schemas.microsoft.com/office/powerpoint/2010/main" val="2186938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34</a:t>
            </a:fld>
            <a:endParaRPr lang="en-US"/>
          </a:p>
        </p:txBody>
      </p:sp>
    </p:spTree>
    <p:extLst>
      <p:ext uri="{BB962C8B-B14F-4D97-AF65-F5344CB8AC3E}">
        <p14:creationId xmlns:p14="http://schemas.microsoft.com/office/powerpoint/2010/main" val="3279632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know from previous work by Anchor QEA that local flow patterns influence short-term movements of steelhead in the South Delta. We also know that individual fish may encounter a river junction multiple times, so is it still those local flow conditions that dictate the final route choice?</a:t>
            </a:r>
          </a:p>
          <a:p>
            <a:pPr marL="171450" indent="-171450">
              <a:buFont typeface="Arial" panose="020B0604020202020204" pitchFamily="34" charset="0"/>
              <a:buChar char="•"/>
            </a:pPr>
            <a:r>
              <a:rPr lang="en-US" dirty="0"/>
              <a:t>Also, while it may make mechanical sense that local flow conditions dictate route use, that isn’t particularly useful for making predictions for management because we generally don’t have </a:t>
            </a:r>
            <a:r>
              <a:rPr lang="en-US" dirty="0" err="1"/>
              <a:t>realtime</a:t>
            </a:r>
            <a:r>
              <a:rPr lang="en-US" dirty="0"/>
              <a:t> data on those local conditions and we cannot control local conditions directly. Instead, what we have available are “management metrics” such as Delta inflow and exports which generally represent conditions at some remote location (Vernalis or the water export facilities) – how well do those metrics predict routing compared to local flow conditions?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4</a:t>
            </a:fld>
            <a:endParaRPr lang="en-US"/>
          </a:p>
        </p:txBody>
      </p:sp>
    </p:spTree>
    <p:extLst>
      <p:ext uri="{BB962C8B-B14F-4D97-AF65-F5344CB8AC3E}">
        <p14:creationId xmlns:p14="http://schemas.microsoft.com/office/powerpoint/2010/main" val="34120960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Model fit: AUC = 0.624 for Management model, 0.863 for Local model, and 0.864 for Combined model</a:t>
            </a:r>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35</a:t>
            </a:fld>
            <a:endParaRPr lang="en-US"/>
          </a:p>
        </p:txBody>
      </p:sp>
    </p:spTree>
    <p:extLst>
      <p:ext uri="{BB962C8B-B14F-4D97-AF65-F5344CB8AC3E}">
        <p14:creationId xmlns:p14="http://schemas.microsoft.com/office/powerpoint/2010/main" val="9573826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C02E1-F0AC-EC62-88C5-6E96FA7E30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C378D2-F63F-D486-2D86-5278D94043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0F72C2-E3D6-9C58-0A83-5F0B01C8677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441076F-5EAD-894F-6940-EEC6CAA45950}"/>
              </a:ext>
            </a:extLst>
          </p:cNvPr>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A909271-BBD2-4C84-8098-42F5962A1730}"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7315015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09271-BBD2-4C84-8098-42F5962A1730}" type="slidenum">
              <a:rPr lang="en-US" smtClean="0"/>
              <a:t>37</a:t>
            </a:fld>
            <a:endParaRPr lang="en-US"/>
          </a:p>
        </p:txBody>
      </p:sp>
    </p:spTree>
    <p:extLst>
      <p:ext uri="{BB962C8B-B14F-4D97-AF65-F5344CB8AC3E}">
        <p14:creationId xmlns:p14="http://schemas.microsoft.com/office/powerpoint/2010/main" val="16153436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Fish being more likely to enter the interior Delta when export rates are higher – this is equivalent to fish being LESS likely to stay in the SJR route when exports are higher – so this is a negative effect of exports, which is what we see for CVP but not for SWP</a:t>
            </a:r>
          </a:p>
          <a:p>
            <a:pPr marL="171450" indent="-171450">
              <a:buFont typeface="Arial" panose="020B0604020202020204" pitchFamily="34" charset="0"/>
              <a:buChar char="•"/>
            </a:pPr>
            <a:r>
              <a:rPr lang="en-US"/>
              <a:t>For Delta inflow, we expect to see more fish in the interior Delta when inflow is lower, which is equivalent to more fish in the SJR route when Delta inflow is HIGHER – this would be a positive effect of Delta inflow, which is NOT what we see</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7A909271-BBD2-4C84-8098-42F5962A1730}" type="slidenum">
              <a:rPr lang="en-US" smtClean="0"/>
              <a:t>38</a:t>
            </a:fld>
            <a:endParaRPr lang="en-US"/>
          </a:p>
        </p:txBody>
      </p:sp>
    </p:spTree>
    <p:extLst>
      <p:ext uri="{BB962C8B-B14F-4D97-AF65-F5344CB8AC3E}">
        <p14:creationId xmlns:p14="http://schemas.microsoft.com/office/powerpoint/2010/main" val="20726720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09271-BBD2-4C84-8098-42F5962A1730}" type="slidenum">
              <a:rPr lang="en-US" smtClean="0"/>
              <a:t>39</a:t>
            </a:fld>
            <a:endParaRPr lang="en-US"/>
          </a:p>
        </p:txBody>
      </p:sp>
    </p:spTree>
    <p:extLst>
      <p:ext uri="{BB962C8B-B14F-4D97-AF65-F5344CB8AC3E}">
        <p14:creationId xmlns:p14="http://schemas.microsoft.com/office/powerpoint/2010/main" val="19946928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a:p>
            <a:pPr marL="285750" lvl="0" indent="-285750">
              <a:lnSpc>
                <a:spcPct val="90000"/>
              </a:lnSpc>
              <a:spcAft>
                <a:spcPts val="0"/>
              </a:spcAft>
              <a:buFont typeface="Arial" panose="020B0604020202020204" pitchFamily="34" charset="0"/>
              <a:buChar char="•"/>
            </a:pPr>
            <a:r>
              <a:rPr lang="en-US" sz="1500" dirty="0"/>
              <a:t>2011 – 2016 6-year study: Cooperative Agreement R17AC00042 </a:t>
            </a:r>
          </a:p>
        </p:txBody>
      </p:sp>
      <p:sp>
        <p:nvSpPr>
          <p:cNvPr id="4" name="Slide Number Placeholder 3"/>
          <p:cNvSpPr>
            <a:spLocks noGrp="1"/>
          </p:cNvSpPr>
          <p:nvPr>
            <p:ph type="sldNum" sz="quarter" idx="5"/>
          </p:nvPr>
        </p:nvSpPr>
        <p:spPr/>
        <p:txBody>
          <a:bodyPr/>
          <a:lstStyle/>
          <a:p>
            <a:fld id="{7A909271-BBD2-4C84-8098-42F5962A1730}" type="slidenum">
              <a:rPr lang="en-US" smtClean="0"/>
              <a:t>43</a:t>
            </a:fld>
            <a:endParaRPr lang="en-US"/>
          </a:p>
        </p:txBody>
      </p:sp>
    </p:spTree>
    <p:extLst>
      <p:ext uri="{BB962C8B-B14F-4D97-AF65-F5344CB8AC3E}">
        <p14:creationId xmlns:p14="http://schemas.microsoft.com/office/powerpoint/2010/main" val="3566710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22ED5-E7EB-71FB-E21A-9BFA05C706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1A6A32-0725-3D8D-BD87-E9E4BECC04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CA81B3-DB1B-EFD7-72AC-C0738CF2ED41}"/>
              </a:ext>
            </a:extLst>
          </p:cNvPr>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bulk of the fish ranged from 185 – 315 mm</a:t>
            </a:r>
          </a:p>
          <a:p>
            <a:pPr marL="171450" indent="-171450">
              <a:buFont typeface="Arial" panose="020B0604020202020204" pitchFamily="34" charset="0"/>
              <a:buChar char="•"/>
            </a:pPr>
            <a:r>
              <a:rPr lang="en-US" dirty="0"/>
              <a:t>Survival from HOR to Chipps Island: Delta inflow, temperature, IE, X2, barrier – mostly Delta inflow</a:t>
            </a:r>
          </a:p>
          <a:p>
            <a:pPr marL="171450" indent="-171450">
              <a:buFont typeface="Arial" panose="020B0604020202020204" pitchFamily="34" charset="0"/>
              <a:buChar char="•"/>
            </a:pPr>
            <a:r>
              <a:rPr lang="en-US" dirty="0"/>
              <a:t>Survival from HOR to TCJ: Delta inflow, Brandt Bridge flow, IE, Temperature, CVP exports – mostly Delta inflow</a:t>
            </a:r>
          </a:p>
          <a:p>
            <a:pPr marL="171450" indent="-171450">
              <a:buFont typeface="Arial" panose="020B0604020202020204" pitchFamily="34" charset="0"/>
              <a:buChar char="•"/>
            </a:pPr>
            <a:r>
              <a:rPr lang="en-US" dirty="0"/>
              <a:t>Survival from TCJ to Chipps Island: only migration route and maybe fork length are associated with survival</a:t>
            </a:r>
          </a:p>
        </p:txBody>
      </p:sp>
      <p:sp>
        <p:nvSpPr>
          <p:cNvPr id="4" name="Slide Number Placeholder 3">
            <a:extLst>
              <a:ext uri="{FF2B5EF4-FFF2-40B4-BE49-F238E27FC236}">
                <a16:creationId xmlns:a16="http://schemas.microsoft.com/office/drawing/2014/main" id="{D403CA41-51CF-0736-73FD-C4B81C0F87B5}"/>
              </a:ext>
            </a:extLst>
          </p:cNvPr>
          <p:cNvSpPr>
            <a:spLocks noGrp="1"/>
          </p:cNvSpPr>
          <p:nvPr>
            <p:ph type="sldNum" sz="quarter" idx="5"/>
          </p:nvPr>
        </p:nvSpPr>
        <p:spPr/>
        <p:txBody>
          <a:bodyPr/>
          <a:lstStyle/>
          <a:p>
            <a:fld id="{7A909271-BBD2-4C84-8098-42F5962A1730}" type="slidenum">
              <a:rPr lang="en-US" smtClean="0"/>
              <a:t>5</a:t>
            </a:fld>
            <a:endParaRPr lang="en-US"/>
          </a:p>
        </p:txBody>
      </p:sp>
    </p:spTree>
    <p:extLst>
      <p:ext uri="{BB962C8B-B14F-4D97-AF65-F5344CB8AC3E}">
        <p14:creationId xmlns:p14="http://schemas.microsoft.com/office/powerpoint/2010/main" val="2093656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6</a:t>
            </a:fld>
            <a:endParaRPr lang="en-US"/>
          </a:p>
        </p:txBody>
      </p:sp>
    </p:spTree>
    <p:extLst>
      <p:ext uri="{BB962C8B-B14F-4D97-AF65-F5344CB8AC3E}">
        <p14:creationId xmlns:p14="http://schemas.microsoft.com/office/powerpoint/2010/main" val="35490404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“Multi-Model Inference” package</a:t>
            </a:r>
          </a:p>
          <a:p>
            <a:pPr marL="171450" indent="-171450">
              <a:buFont typeface="Arial" panose="020B0604020202020204" pitchFamily="34" charset="0"/>
              <a:buChar char="•"/>
            </a:pPr>
            <a:r>
              <a:rPr lang="en-US" dirty="0"/>
              <a:t>AUC = Area Under the receiver operating characteristic Curve</a:t>
            </a:r>
          </a:p>
          <a:p>
            <a:pPr marL="171450" indent="-171450">
              <a:buFont typeface="Arial" panose="020B0604020202020204" pitchFamily="34" charset="0"/>
              <a:buChar char="•"/>
            </a:pPr>
            <a:r>
              <a:rPr lang="en-US" dirty="0"/>
              <a:t>Local and management covariates defined basis for two competing models</a:t>
            </a:r>
          </a:p>
          <a:p>
            <a:pPr marL="171450" indent="-171450">
              <a:buFont typeface="Arial" panose="020B0604020202020204" pitchFamily="34" charset="0"/>
              <a:buChar char="•"/>
            </a:pPr>
            <a:r>
              <a:rPr lang="en-US" dirty="0"/>
              <a:t>Also developed “combined” model</a:t>
            </a:r>
          </a:p>
          <a:p>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11</a:t>
            </a:fld>
            <a:endParaRPr lang="en-US"/>
          </a:p>
        </p:txBody>
      </p:sp>
    </p:spTree>
    <p:extLst>
      <p:ext uri="{BB962C8B-B14F-4D97-AF65-F5344CB8AC3E}">
        <p14:creationId xmlns:p14="http://schemas.microsoft.com/office/powerpoint/2010/main" val="4020224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15</a:t>
            </a:fld>
            <a:endParaRPr lang="en-US"/>
          </a:p>
        </p:txBody>
      </p:sp>
    </p:spTree>
    <p:extLst>
      <p:ext uri="{BB962C8B-B14F-4D97-AF65-F5344CB8AC3E}">
        <p14:creationId xmlns:p14="http://schemas.microsoft.com/office/powerpoint/2010/main" val="1801163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Measured at receiver located just upstream of the river junction: SJO for head of Old River, and SJS for Turner Cut</a:t>
            </a:r>
          </a:p>
          <a:p>
            <a:pPr marL="171450" indent="-171450">
              <a:buFont typeface="Arial" panose="020B0604020202020204" pitchFamily="34" charset="0"/>
              <a:buChar char="•"/>
            </a:pPr>
            <a:r>
              <a:rPr lang="en-US" dirty="0"/>
              <a:t>Net flow, tidal flow = measured at time of arrival at junction</a:t>
            </a:r>
          </a:p>
          <a:p>
            <a:pPr marL="171450" indent="-171450">
              <a:buFont typeface="Arial" panose="020B0604020202020204" pitchFamily="34" charset="0"/>
              <a:buChar char="•"/>
            </a:pPr>
            <a:r>
              <a:rPr lang="en-US" dirty="0"/>
              <a:t>Flow proportion = measured at time of exit of junction</a:t>
            </a:r>
          </a:p>
        </p:txBody>
      </p:sp>
      <p:sp>
        <p:nvSpPr>
          <p:cNvPr id="4" name="Slide Number Placeholder 3"/>
          <p:cNvSpPr>
            <a:spLocks noGrp="1"/>
          </p:cNvSpPr>
          <p:nvPr>
            <p:ph type="sldNum" sz="quarter" idx="5"/>
          </p:nvPr>
        </p:nvSpPr>
        <p:spPr/>
        <p:txBody>
          <a:bodyPr/>
          <a:lstStyle/>
          <a:p>
            <a:fld id="{7A909271-BBD2-4C84-8098-42F5962A1730}" type="slidenum">
              <a:rPr lang="en-US" smtClean="0"/>
              <a:t>16</a:t>
            </a:fld>
            <a:endParaRPr lang="en-US"/>
          </a:p>
        </p:txBody>
      </p:sp>
    </p:spTree>
    <p:extLst>
      <p:ext uri="{BB962C8B-B14F-4D97-AF65-F5344CB8AC3E}">
        <p14:creationId xmlns:p14="http://schemas.microsoft.com/office/powerpoint/2010/main" val="3820562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Export rate = measured at time of exit of junction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Delta inflow, IE = measured at time of arrival at junction</a:t>
            </a:r>
          </a:p>
          <a:p>
            <a:endParaRPr lang="en-US" dirty="0"/>
          </a:p>
        </p:txBody>
      </p:sp>
      <p:sp>
        <p:nvSpPr>
          <p:cNvPr id="4" name="Slide Number Placeholder 3"/>
          <p:cNvSpPr>
            <a:spLocks noGrp="1"/>
          </p:cNvSpPr>
          <p:nvPr>
            <p:ph type="sldNum" sz="quarter" idx="5"/>
          </p:nvPr>
        </p:nvSpPr>
        <p:spPr/>
        <p:txBody>
          <a:bodyPr/>
          <a:lstStyle/>
          <a:p>
            <a:fld id="{7A909271-BBD2-4C84-8098-42F5962A1730}" type="slidenum">
              <a:rPr lang="en-US" smtClean="0"/>
              <a:t>17</a:t>
            </a:fld>
            <a:endParaRPr lang="en-US"/>
          </a:p>
        </p:txBody>
      </p:sp>
    </p:spTree>
    <p:extLst>
      <p:ext uri="{BB962C8B-B14F-4D97-AF65-F5344CB8AC3E}">
        <p14:creationId xmlns:p14="http://schemas.microsoft.com/office/powerpoint/2010/main" val="41889153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Time of Day = measured at time of arrival at junction</a:t>
            </a:r>
          </a:p>
          <a:p>
            <a:pPr marL="171450" indent="-171450">
              <a:buFont typeface="Arial" panose="020B0604020202020204" pitchFamily="34" charset="0"/>
              <a:buChar char="•"/>
            </a:pPr>
            <a:r>
              <a:rPr lang="en-US" dirty="0"/>
              <a:t>HOR barrier = measured at time of exit of junction</a:t>
            </a:r>
          </a:p>
        </p:txBody>
      </p:sp>
      <p:sp>
        <p:nvSpPr>
          <p:cNvPr id="4" name="Slide Number Placeholder 3"/>
          <p:cNvSpPr>
            <a:spLocks noGrp="1"/>
          </p:cNvSpPr>
          <p:nvPr>
            <p:ph type="sldNum" sz="quarter" idx="5"/>
          </p:nvPr>
        </p:nvSpPr>
        <p:spPr/>
        <p:txBody>
          <a:bodyPr/>
          <a:lstStyle/>
          <a:p>
            <a:fld id="{7A909271-BBD2-4C84-8098-42F5962A1730}" type="slidenum">
              <a:rPr lang="en-US" smtClean="0"/>
              <a:t>18</a:t>
            </a:fld>
            <a:endParaRPr lang="en-US"/>
          </a:p>
        </p:txBody>
      </p:sp>
    </p:spTree>
    <p:extLst>
      <p:ext uri="{BB962C8B-B14F-4D97-AF65-F5344CB8AC3E}">
        <p14:creationId xmlns:p14="http://schemas.microsoft.com/office/powerpoint/2010/main" val="2569033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E85D1505-3313-465E-99D7-DD2C4556CF07}" type="datetimeFigureOut">
              <a:rPr lang="en-US" smtClean="0"/>
              <a:t>6/23/2025</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B696C9A6-D4DD-4D56-810C-939C5465A256}" type="slidenum">
              <a:rPr lang="en-US" smtClean="0"/>
              <a:t>‹#›</a:t>
            </a:fld>
            <a:endParaRPr lang="en-US"/>
          </a:p>
        </p:txBody>
      </p:sp>
    </p:spTree>
    <p:extLst>
      <p:ext uri="{BB962C8B-B14F-4D97-AF65-F5344CB8AC3E}">
        <p14:creationId xmlns:p14="http://schemas.microsoft.com/office/powerpoint/2010/main" val="2800058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5D1505-3313-465E-99D7-DD2C4556CF07}" type="datetimeFigureOut">
              <a:rPr lang="en-US" smtClean="0"/>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96C9A6-D4DD-4D56-810C-939C5465A256}" type="slidenum">
              <a:rPr lang="en-US" smtClean="0"/>
              <a:t>‹#›</a:t>
            </a:fld>
            <a:endParaRPr lang="en-US"/>
          </a:p>
        </p:txBody>
      </p:sp>
    </p:spTree>
    <p:extLst>
      <p:ext uri="{BB962C8B-B14F-4D97-AF65-F5344CB8AC3E}">
        <p14:creationId xmlns:p14="http://schemas.microsoft.com/office/powerpoint/2010/main" val="474803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E85D1505-3313-465E-99D7-DD2C4556CF07}" type="datetimeFigureOut">
              <a:rPr lang="en-US" smtClean="0"/>
              <a:t>6/23/2025</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B696C9A6-D4DD-4D56-810C-939C5465A256}" type="slidenum">
              <a:rPr lang="en-US" smtClean="0"/>
              <a:t>‹#›</a:t>
            </a:fld>
            <a:endParaRPr lang="en-US"/>
          </a:p>
        </p:txBody>
      </p:sp>
    </p:spTree>
    <p:extLst>
      <p:ext uri="{BB962C8B-B14F-4D97-AF65-F5344CB8AC3E}">
        <p14:creationId xmlns:p14="http://schemas.microsoft.com/office/powerpoint/2010/main" val="3402872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5D1505-3313-465E-99D7-DD2C4556CF07}" type="datetimeFigureOut">
              <a:rPr lang="en-US" smtClean="0"/>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B696C9A6-D4DD-4D56-810C-939C5465A256}" type="slidenum">
              <a:rPr lang="en-US" smtClean="0"/>
              <a:t>‹#›</a:t>
            </a:fld>
            <a:endParaRPr lang="en-US"/>
          </a:p>
        </p:txBody>
      </p:sp>
    </p:spTree>
    <p:extLst>
      <p:ext uri="{BB962C8B-B14F-4D97-AF65-F5344CB8AC3E}">
        <p14:creationId xmlns:p14="http://schemas.microsoft.com/office/powerpoint/2010/main" val="3853164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E85D1505-3313-465E-99D7-DD2C4556CF07}" type="datetimeFigureOut">
              <a:rPr lang="en-US" smtClean="0"/>
              <a:t>6/23/2025</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B696C9A6-D4DD-4D56-810C-939C5465A256}" type="slidenum">
              <a:rPr lang="en-US" smtClean="0"/>
              <a:t>‹#›</a:t>
            </a:fld>
            <a:endParaRPr lang="en-US"/>
          </a:p>
        </p:txBody>
      </p:sp>
    </p:spTree>
    <p:extLst>
      <p:ext uri="{BB962C8B-B14F-4D97-AF65-F5344CB8AC3E}">
        <p14:creationId xmlns:p14="http://schemas.microsoft.com/office/powerpoint/2010/main" val="33201533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85D1505-3313-465E-99D7-DD2C4556CF07}" type="datetimeFigureOut">
              <a:rPr lang="en-US" smtClean="0"/>
              <a:t>6/23/2025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96C9A6-D4DD-4D56-810C-939C5465A256}" type="slidenum">
              <a:rPr lang="en-US" smtClean="0"/>
              <a:t>‹#›</a:t>
            </a:fld>
            <a:endParaRPr lang="en-US"/>
          </a:p>
        </p:txBody>
      </p:sp>
    </p:spTree>
    <p:extLst>
      <p:ext uri="{BB962C8B-B14F-4D97-AF65-F5344CB8AC3E}">
        <p14:creationId xmlns:p14="http://schemas.microsoft.com/office/powerpoint/2010/main" val="5389078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85D1505-3313-465E-99D7-DD2C4556CF07}" type="datetimeFigureOut">
              <a:rPr lang="en-US" smtClean="0"/>
              <a:t>6/23/2025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96C9A6-D4DD-4D56-810C-939C5465A256}" type="slidenum">
              <a:rPr lang="en-US" smtClean="0"/>
              <a:t>‹#›</a:t>
            </a:fld>
            <a:endParaRPr lang="en-US"/>
          </a:p>
        </p:txBody>
      </p:sp>
    </p:spTree>
    <p:extLst>
      <p:ext uri="{BB962C8B-B14F-4D97-AF65-F5344CB8AC3E}">
        <p14:creationId xmlns:p14="http://schemas.microsoft.com/office/powerpoint/2010/main" val="6821189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E85D1505-3313-465E-99D7-DD2C4556CF07}" type="datetimeFigureOut">
              <a:rPr lang="en-US" smtClean="0"/>
              <a:t>6/23/2025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96C9A6-D4DD-4D56-810C-939C5465A256}" type="slidenum">
              <a:rPr lang="en-US" smtClean="0"/>
              <a:t>‹#›</a:t>
            </a:fld>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Tree>
    <p:extLst>
      <p:ext uri="{BB962C8B-B14F-4D97-AF65-F5344CB8AC3E}">
        <p14:creationId xmlns:p14="http://schemas.microsoft.com/office/powerpoint/2010/main" val="1052825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5D1505-3313-465E-99D7-DD2C4556CF07}" type="datetimeFigureOut">
              <a:rPr lang="en-US" smtClean="0"/>
              <a:t>6/23/2025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96C9A6-D4DD-4D56-810C-939C5465A256}" type="slidenum">
              <a:rPr lang="en-US" smtClean="0"/>
              <a:t>‹#›</a:t>
            </a:fld>
            <a:endParaRPr lang="en-US"/>
          </a:p>
        </p:txBody>
      </p:sp>
    </p:spTree>
    <p:extLst>
      <p:ext uri="{BB962C8B-B14F-4D97-AF65-F5344CB8AC3E}">
        <p14:creationId xmlns:p14="http://schemas.microsoft.com/office/powerpoint/2010/main" val="1066497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E85D1505-3313-465E-99D7-DD2C4556CF07}" type="datetimeFigureOut">
              <a:rPr lang="en-US" smtClean="0"/>
              <a:t>6/23/2025</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B696C9A6-D4DD-4D56-810C-939C5465A256}" type="slidenum">
              <a:rPr lang="en-US" smtClean="0"/>
              <a:t>‹#›</a:t>
            </a:fld>
            <a:endParaRPr lang="en-US"/>
          </a:p>
        </p:txBody>
      </p:sp>
    </p:spTree>
    <p:extLst>
      <p:ext uri="{BB962C8B-B14F-4D97-AF65-F5344CB8AC3E}">
        <p14:creationId xmlns:p14="http://schemas.microsoft.com/office/powerpoint/2010/main" val="30352630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5D1505-3313-465E-99D7-DD2C4556CF07}" type="datetimeFigureOut">
              <a:rPr lang="en-US" smtClean="0"/>
              <a:t>6/23/2025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96C9A6-D4DD-4D56-810C-939C5465A256}" type="slidenum">
              <a:rPr lang="en-US" smtClean="0"/>
              <a:t>‹#›</a:t>
            </a:fld>
            <a:endParaRPr lang="en-US"/>
          </a:p>
        </p:txBody>
      </p:sp>
    </p:spTree>
    <p:extLst>
      <p:ext uri="{BB962C8B-B14F-4D97-AF65-F5344CB8AC3E}">
        <p14:creationId xmlns:p14="http://schemas.microsoft.com/office/powerpoint/2010/main" val="3733138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85D1505-3313-465E-99D7-DD2C4556CF07}" type="datetimeFigureOut">
              <a:rPr lang="en-US" smtClean="0"/>
              <a:t>6/23/2025</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B696C9A6-D4DD-4D56-810C-939C5465A256}"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26781133"/>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1.png"/><Relationship Id="rId1" Type="http://schemas.openxmlformats.org/officeDocument/2006/relationships/slideLayout" Target="../slideLayouts/slideLayout5.xml"/><Relationship Id="rId5" Type="http://schemas.openxmlformats.org/officeDocument/2006/relationships/image" Target="../media/image25.sv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25.svg"/><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31.png"/></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25.svg"/><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5.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14.png"/></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13A38-D876-B216-92DB-E4298176AD07}"/>
              </a:ext>
            </a:extLst>
          </p:cNvPr>
          <p:cNvSpPr>
            <a:spLocks noGrp="1"/>
          </p:cNvSpPr>
          <p:nvPr>
            <p:ph type="ctrTitle"/>
          </p:nvPr>
        </p:nvSpPr>
        <p:spPr>
          <a:xfrm>
            <a:off x="452336" y="2099733"/>
            <a:ext cx="10262681" cy="971534"/>
          </a:xfrm>
        </p:spPr>
        <p:txBody>
          <a:bodyPr>
            <a:noAutofit/>
          </a:bodyPr>
          <a:lstStyle/>
          <a:p>
            <a:r>
              <a:rPr lang="en-US" sz="3400" b="1"/>
              <a:t>Steelhead Smolt Routing through the South Delta</a:t>
            </a:r>
            <a:br>
              <a:rPr lang="en-US" sz="3400" b="1"/>
            </a:br>
            <a:endParaRPr lang="en-US" sz="3400" b="1"/>
          </a:p>
        </p:txBody>
      </p:sp>
      <p:sp>
        <p:nvSpPr>
          <p:cNvPr id="3" name="Subtitle 2">
            <a:extLst>
              <a:ext uri="{FF2B5EF4-FFF2-40B4-BE49-F238E27FC236}">
                <a16:creationId xmlns:a16="http://schemas.microsoft.com/office/drawing/2014/main" id="{33BB1743-F8E6-A03E-1CEC-57804E44F717}"/>
              </a:ext>
            </a:extLst>
          </p:cNvPr>
          <p:cNvSpPr>
            <a:spLocks noGrp="1"/>
          </p:cNvSpPr>
          <p:nvPr>
            <p:ph type="subTitle" idx="1"/>
          </p:nvPr>
        </p:nvSpPr>
        <p:spPr>
          <a:xfrm>
            <a:off x="1154955" y="3429000"/>
            <a:ext cx="8825658" cy="2631332"/>
          </a:xfrm>
        </p:spPr>
        <p:txBody>
          <a:bodyPr>
            <a:normAutofit fontScale="47500" lnSpcReduction="20000"/>
          </a:bodyPr>
          <a:lstStyle/>
          <a:p>
            <a:pPr>
              <a:spcAft>
                <a:spcPts val="0"/>
              </a:spcAft>
            </a:pPr>
            <a:r>
              <a:rPr lang="en-US" sz="4000" b="1">
                <a:solidFill>
                  <a:schemeClr val="bg1"/>
                </a:solidFill>
              </a:rPr>
              <a:t>Rebecca Buchanan</a:t>
            </a:r>
          </a:p>
          <a:p>
            <a:pPr>
              <a:spcAft>
                <a:spcPts val="0"/>
              </a:spcAft>
            </a:pPr>
            <a:r>
              <a:rPr lang="en-US" sz="3200">
                <a:solidFill>
                  <a:schemeClr val="bg1"/>
                </a:solidFill>
              </a:rPr>
              <a:t>Columbia Basin Research</a:t>
            </a:r>
          </a:p>
          <a:p>
            <a:pPr>
              <a:spcAft>
                <a:spcPts val="0"/>
              </a:spcAft>
            </a:pPr>
            <a:r>
              <a:rPr lang="en-US" sz="3200">
                <a:solidFill>
                  <a:schemeClr val="bg1"/>
                </a:solidFill>
              </a:rPr>
              <a:t>School of Aquatic and Fishery Sciences</a:t>
            </a:r>
          </a:p>
          <a:p>
            <a:pPr>
              <a:spcAft>
                <a:spcPts val="0"/>
              </a:spcAft>
            </a:pPr>
            <a:r>
              <a:rPr lang="en-US" sz="3200">
                <a:solidFill>
                  <a:schemeClr val="bg1"/>
                </a:solidFill>
              </a:rPr>
              <a:t>University of Washington</a:t>
            </a:r>
          </a:p>
          <a:p>
            <a:r>
              <a:rPr lang="en-US" sz="3200">
                <a:solidFill>
                  <a:schemeClr val="bg1"/>
                </a:solidFill>
              </a:rPr>
              <a:t>Seattle, WA</a:t>
            </a:r>
          </a:p>
          <a:p>
            <a:endParaRPr lang="en-US" sz="3200">
              <a:solidFill>
                <a:schemeClr val="bg1"/>
              </a:solidFill>
            </a:endParaRPr>
          </a:p>
          <a:p>
            <a:pPr>
              <a:spcAft>
                <a:spcPts val="0"/>
              </a:spcAft>
            </a:pPr>
            <a:r>
              <a:rPr lang="en-US" sz="3200" b="1">
                <a:solidFill>
                  <a:schemeClr val="bg1"/>
                </a:solidFill>
              </a:rPr>
              <a:t>Bay-Delta Office Friday Lunch Seminar</a:t>
            </a:r>
          </a:p>
          <a:p>
            <a:pPr>
              <a:spcAft>
                <a:spcPts val="0"/>
              </a:spcAft>
            </a:pPr>
            <a:r>
              <a:rPr lang="en-US" sz="3200">
                <a:solidFill>
                  <a:schemeClr val="bg1"/>
                </a:solidFill>
              </a:rPr>
              <a:t>Bureau of Reclamation</a:t>
            </a:r>
          </a:p>
          <a:p>
            <a:pPr>
              <a:spcAft>
                <a:spcPts val="0"/>
              </a:spcAft>
            </a:pPr>
            <a:endParaRPr lang="en-US" sz="3200">
              <a:solidFill>
                <a:schemeClr val="bg1"/>
              </a:solidFill>
            </a:endParaRPr>
          </a:p>
          <a:p>
            <a:r>
              <a:rPr lang="en-US" sz="3200">
                <a:solidFill>
                  <a:schemeClr val="bg1"/>
                </a:solidFill>
              </a:rPr>
              <a:t>June 20, 2025</a:t>
            </a:r>
          </a:p>
        </p:txBody>
      </p:sp>
      <p:grpSp>
        <p:nvGrpSpPr>
          <p:cNvPr id="4" name="Group 3" descr="University of Washington Columbia Basin Research Logo">
            <a:extLst>
              <a:ext uri="{FF2B5EF4-FFF2-40B4-BE49-F238E27FC236}">
                <a16:creationId xmlns:a16="http://schemas.microsoft.com/office/drawing/2014/main" id="{0A998BDC-6347-5F76-603F-D0E6E229E7D6}"/>
              </a:ext>
            </a:extLst>
          </p:cNvPr>
          <p:cNvGrpSpPr/>
          <p:nvPr/>
        </p:nvGrpSpPr>
        <p:grpSpPr>
          <a:xfrm>
            <a:off x="8163389" y="3512150"/>
            <a:ext cx="2551628" cy="1172841"/>
            <a:chOff x="7428985" y="4090295"/>
            <a:chExt cx="2551628" cy="1172841"/>
          </a:xfrm>
        </p:grpSpPr>
        <p:pic>
          <p:nvPicPr>
            <p:cNvPr id="5" name="Picture 4" descr="A logo with columns and text&#10;&#10;Description automatically generated">
              <a:extLst>
                <a:ext uri="{FF2B5EF4-FFF2-40B4-BE49-F238E27FC236}">
                  <a16:creationId xmlns:a16="http://schemas.microsoft.com/office/drawing/2014/main" id="{761CB1DF-15AD-FEA5-F2B5-9EDE4C2A90EA}"/>
                </a:ext>
              </a:extLst>
            </p:cNvPr>
            <p:cNvPicPr>
              <a:picLocks noChangeAspect="1"/>
            </p:cNvPicPr>
            <p:nvPr/>
          </p:nvPicPr>
          <p:blipFill>
            <a:blip r:embed="rId2">
              <a:lum bright="70000" contrast="-70000"/>
            </a:blip>
            <a:stretch>
              <a:fillRect/>
            </a:stretch>
          </p:blipFill>
          <p:spPr>
            <a:xfrm>
              <a:off x="8283080" y="4090295"/>
              <a:ext cx="843438" cy="851692"/>
            </a:xfrm>
            <a:prstGeom prst="rect">
              <a:avLst/>
            </a:prstGeom>
          </p:spPr>
        </p:pic>
        <p:pic>
          <p:nvPicPr>
            <p:cNvPr id="6" name="Picture 5">
              <a:extLst>
                <a:ext uri="{FF2B5EF4-FFF2-40B4-BE49-F238E27FC236}">
                  <a16:creationId xmlns:a16="http://schemas.microsoft.com/office/drawing/2014/main" id="{B946AE68-7EEC-1AD9-2745-E985DE51AD6D}"/>
                </a:ext>
              </a:extLst>
            </p:cNvPr>
            <p:cNvPicPr>
              <a:picLocks noChangeAspect="1"/>
            </p:cNvPicPr>
            <p:nvPr/>
          </p:nvPicPr>
          <p:blipFill>
            <a:blip r:embed="rId3">
              <a:lum bright="70000" contrast="-70000"/>
            </a:blip>
            <a:stretch>
              <a:fillRect/>
            </a:stretch>
          </p:blipFill>
          <p:spPr>
            <a:xfrm>
              <a:off x="7428985" y="4812269"/>
              <a:ext cx="2551628" cy="450867"/>
            </a:xfrm>
            <a:prstGeom prst="rect">
              <a:avLst/>
            </a:prstGeom>
          </p:spPr>
        </p:pic>
      </p:grpSp>
    </p:spTree>
    <p:extLst>
      <p:ext uri="{BB962C8B-B14F-4D97-AF65-F5344CB8AC3E}">
        <p14:creationId xmlns:p14="http://schemas.microsoft.com/office/powerpoint/2010/main" val="36853483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614FEAE-9762-C300-37AE-7DDC4DE336E4}"/>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ABB06EF7-90D7-D3E2-5FDF-3C1EDB2DE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AF693E61-3817-67F8-7282-277A7822F3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E1CB6716-EB5C-CFEA-8C16-294F38015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98BF02D9-85ED-2412-F45C-88ABEB0BA3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8" name="Rectangle 17">
            <a:extLst>
              <a:ext uri="{FF2B5EF4-FFF2-40B4-BE49-F238E27FC236}">
                <a16:creationId xmlns:a16="http://schemas.microsoft.com/office/drawing/2014/main" id="{20F5F05A-ACAB-20D4-FCE0-F6464877E0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55B0D96-BBAF-64E8-31BD-DAB44C5F7B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1191" y="457201"/>
            <a:ext cx="1106164" cy="585973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6868CDC9-35E2-5A4F-EFF4-A6BB268CE7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420" y="457200"/>
            <a:ext cx="6248454" cy="58597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Title 3">
            <a:extLst>
              <a:ext uri="{FF2B5EF4-FFF2-40B4-BE49-F238E27FC236}">
                <a16:creationId xmlns:a16="http://schemas.microsoft.com/office/drawing/2014/main" id="{27DE0646-EBC7-3713-D3C2-A7EBC7579D9F}"/>
              </a:ext>
            </a:extLst>
          </p:cNvPr>
          <p:cNvSpPr>
            <a:spLocks noGrp="1"/>
          </p:cNvSpPr>
          <p:nvPr>
            <p:ph type="title"/>
          </p:nvPr>
        </p:nvSpPr>
        <p:spPr>
          <a:xfrm>
            <a:off x="2156346" y="849745"/>
            <a:ext cx="5526993" cy="4745836"/>
          </a:xfrm>
        </p:spPr>
        <p:txBody>
          <a:bodyPr vert="horz" lIns="91440" tIns="45720" rIns="91440" bIns="45720" rtlCol="0" anchor="ctr">
            <a:normAutofit/>
          </a:bodyPr>
          <a:lstStyle/>
          <a:p>
            <a:r>
              <a:rPr lang="en-US" sz="6000" b="1">
                <a:solidFill>
                  <a:srgbClr val="FFFFFF"/>
                </a:solidFill>
              </a:rPr>
              <a:t>Modeling Overview</a:t>
            </a:r>
          </a:p>
        </p:txBody>
      </p:sp>
      <p:sp>
        <p:nvSpPr>
          <p:cNvPr id="24" name="Rectangle 23">
            <a:extLst>
              <a:ext uri="{FF2B5EF4-FFF2-40B4-BE49-F238E27FC236}">
                <a16:creationId xmlns:a16="http://schemas.microsoft.com/office/drawing/2014/main" id="{B950E3CD-E091-E2BD-8438-69434FBCE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2" y="453642"/>
            <a:ext cx="3615595" cy="5863293"/>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Text Placeholder 4">
            <a:extLst>
              <a:ext uri="{FF2B5EF4-FFF2-40B4-BE49-F238E27FC236}">
                <a16:creationId xmlns:a16="http://schemas.microsoft.com/office/drawing/2014/main" id="{D6AD1443-1524-CCCA-4171-28ACF3321926}"/>
              </a:ext>
            </a:extLst>
          </p:cNvPr>
          <p:cNvSpPr>
            <a:spLocks noGrp="1"/>
          </p:cNvSpPr>
          <p:nvPr>
            <p:ph type="body" idx="1"/>
          </p:nvPr>
        </p:nvSpPr>
        <p:spPr>
          <a:xfrm>
            <a:off x="8317076" y="668740"/>
            <a:ext cx="3147043" cy="4926841"/>
          </a:xfrm>
        </p:spPr>
        <p:txBody>
          <a:bodyPr vert="horz" lIns="91440" tIns="45720" rIns="91440" bIns="45720" rtlCol="0" anchor="ctr">
            <a:normAutofit/>
          </a:bodyPr>
          <a:lstStyle/>
          <a:p>
            <a:endParaRPr lang="en-US" sz="4400">
              <a:solidFill>
                <a:srgbClr val="FFFFFF"/>
              </a:solidFill>
            </a:endParaRPr>
          </a:p>
        </p:txBody>
      </p:sp>
      <p:pic>
        <p:nvPicPr>
          <p:cNvPr id="2" name="Picture 1">
            <a:extLst>
              <a:ext uri="{FF2B5EF4-FFF2-40B4-BE49-F238E27FC236}">
                <a16:creationId xmlns:a16="http://schemas.microsoft.com/office/drawing/2014/main" id="{4B50B124-CC6A-8DE8-2DD1-C031ABA47638}"/>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l="22653" t="-3" r="52250" b="557"/>
          <a:stretch>
            <a:fillRect/>
          </a:stretch>
        </p:blipFill>
        <p:spPr>
          <a:xfrm>
            <a:off x="8105548" y="453640"/>
            <a:ext cx="3657600" cy="5859735"/>
          </a:xfrm>
          <a:prstGeom prst="rect">
            <a:avLst/>
          </a:prstGeom>
        </p:spPr>
      </p:pic>
      <p:sp>
        <p:nvSpPr>
          <p:cNvPr id="3" name="TextBox 2">
            <a:extLst>
              <a:ext uri="{FF2B5EF4-FFF2-40B4-BE49-F238E27FC236}">
                <a16:creationId xmlns:a16="http://schemas.microsoft.com/office/drawing/2014/main" id="{4AF005AA-BB1A-243B-CC2F-A7EAE202386A}"/>
              </a:ext>
            </a:extLst>
          </p:cNvPr>
          <p:cNvSpPr txBox="1"/>
          <p:nvPr/>
        </p:nvSpPr>
        <p:spPr>
          <a:xfrm>
            <a:off x="8318037" y="6311640"/>
            <a:ext cx="3362193" cy="246221"/>
          </a:xfrm>
          <a:prstGeom prst="rect">
            <a:avLst/>
          </a:prstGeom>
          <a:noFill/>
        </p:spPr>
        <p:txBody>
          <a:bodyPr wrap="square" rtlCol="0">
            <a:spAutoFit/>
          </a:bodyPr>
          <a:lstStyle/>
          <a:p>
            <a:r>
              <a:rPr lang="en-US" sz="1000"/>
              <a:t>Middle River Mouth; photo credit = Ken James, CDWR</a:t>
            </a:r>
          </a:p>
        </p:txBody>
      </p:sp>
    </p:spTree>
    <p:extLst>
      <p:ext uri="{BB962C8B-B14F-4D97-AF65-F5344CB8AC3E}">
        <p14:creationId xmlns:p14="http://schemas.microsoft.com/office/powerpoint/2010/main" val="490828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979E9-C344-D4CF-81D4-F0C7CB646081}"/>
              </a:ext>
            </a:extLst>
          </p:cNvPr>
          <p:cNvSpPr>
            <a:spLocks noGrp="1"/>
          </p:cNvSpPr>
          <p:nvPr>
            <p:ph type="title"/>
          </p:nvPr>
        </p:nvSpPr>
        <p:spPr/>
        <p:txBody>
          <a:bodyPr>
            <a:normAutofit/>
          </a:bodyPr>
          <a:lstStyle/>
          <a:p>
            <a:r>
              <a:rPr lang="en-US" sz="3200" b="1"/>
              <a:t>Develop routing model</a:t>
            </a:r>
          </a:p>
        </p:txBody>
      </p:sp>
      <p:sp>
        <p:nvSpPr>
          <p:cNvPr id="3" name="Content Placeholder 2">
            <a:extLst>
              <a:ext uri="{FF2B5EF4-FFF2-40B4-BE49-F238E27FC236}">
                <a16:creationId xmlns:a16="http://schemas.microsoft.com/office/drawing/2014/main" id="{0FAC65F8-43B3-B6EA-1338-697C941F009E}"/>
              </a:ext>
            </a:extLst>
          </p:cNvPr>
          <p:cNvSpPr>
            <a:spLocks noGrp="1"/>
          </p:cNvSpPr>
          <p:nvPr>
            <p:ph idx="1"/>
          </p:nvPr>
        </p:nvSpPr>
        <p:spPr>
          <a:xfrm>
            <a:off x="581193" y="1937358"/>
            <a:ext cx="5931290" cy="4369587"/>
          </a:xfrm>
        </p:spPr>
        <p:txBody>
          <a:bodyPr>
            <a:normAutofit fontScale="77500" lnSpcReduction="20000"/>
          </a:bodyPr>
          <a:lstStyle/>
          <a:p>
            <a:r>
              <a:rPr lang="en-US" sz="2800" dirty="0"/>
              <a:t>Junctions</a:t>
            </a:r>
            <a:endParaRPr lang="en-US" sz="2000" dirty="0"/>
          </a:p>
          <a:p>
            <a:pPr lvl="1"/>
            <a:r>
              <a:rPr lang="en-US" sz="2200" dirty="0"/>
              <a:t>Head of Old River</a:t>
            </a:r>
          </a:p>
          <a:p>
            <a:pPr lvl="1"/>
            <a:r>
              <a:rPr lang="en-US" sz="2200" dirty="0"/>
              <a:t>Turner Cut</a:t>
            </a:r>
          </a:p>
          <a:p>
            <a:r>
              <a:rPr lang="en-US" sz="2800" dirty="0"/>
              <a:t>Model</a:t>
            </a:r>
            <a:endParaRPr lang="en-US" sz="2000" dirty="0"/>
          </a:p>
          <a:p>
            <a:pPr lvl="1"/>
            <a:r>
              <a:rPr lang="en-US" sz="2200" dirty="0"/>
              <a:t>Individual-based GLM (Bernoulli errors, logit link)</a:t>
            </a:r>
          </a:p>
          <a:p>
            <a:pPr lvl="1"/>
            <a:r>
              <a:rPr lang="en-US" sz="2200" dirty="0"/>
              <a:t>Model averaging (</a:t>
            </a:r>
            <a:r>
              <a:rPr lang="en-US" sz="2200" dirty="0" err="1"/>
              <a:t>MuMIn</a:t>
            </a:r>
            <a:r>
              <a:rPr lang="en-US" sz="2200" dirty="0"/>
              <a:t> package in R)</a:t>
            </a:r>
          </a:p>
          <a:p>
            <a:pPr lvl="1"/>
            <a:r>
              <a:rPr lang="en-US" sz="2200" dirty="0"/>
              <a:t>Assess predictive ability via AUC</a:t>
            </a:r>
          </a:p>
          <a:p>
            <a:r>
              <a:rPr lang="en-US" sz="2800" dirty="0"/>
              <a:t>Covariates</a:t>
            </a:r>
            <a:endParaRPr lang="en-US" sz="2000" dirty="0"/>
          </a:p>
          <a:p>
            <a:pPr lvl="1"/>
            <a:r>
              <a:rPr lang="en-US" sz="2200" dirty="0"/>
              <a:t>Local conditions: Tidal flow, Net flow, Flow proportion</a:t>
            </a:r>
          </a:p>
          <a:p>
            <a:pPr lvl="1"/>
            <a:r>
              <a:rPr lang="en-US" sz="2200" dirty="0"/>
              <a:t>Management metrics: Exports, Delta inflow, IE</a:t>
            </a:r>
          </a:p>
          <a:p>
            <a:pPr lvl="1"/>
            <a:r>
              <a:rPr lang="en-US" sz="2200" dirty="0"/>
              <a:t>Individual metrics: Fork length, Time of Day, HOR barrier</a:t>
            </a:r>
            <a:endParaRPr lang="en-US" sz="1900" dirty="0"/>
          </a:p>
        </p:txBody>
      </p:sp>
      <p:grpSp>
        <p:nvGrpSpPr>
          <p:cNvPr id="11" name="Group 10" descr="Image of the Delta with MAC/TRN/SJS highlighted in blue and ORE/SJL/SJO highlighted in yellow">
            <a:extLst>
              <a:ext uri="{FF2B5EF4-FFF2-40B4-BE49-F238E27FC236}">
                <a16:creationId xmlns:a16="http://schemas.microsoft.com/office/drawing/2014/main" id="{F45BF683-5089-D3EE-DC2B-B3A2511B94D2}"/>
              </a:ext>
            </a:extLst>
          </p:cNvPr>
          <p:cNvGrpSpPr/>
          <p:nvPr/>
        </p:nvGrpSpPr>
        <p:grpSpPr>
          <a:xfrm>
            <a:off x="7117121" y="2017285"/>
            <a:ext cx="3683001" cy="4504267"/>
            <a:chOff x="7117121" y="2137031"/>
            <a:chExt cx="3683001" cy="4504267"/>
          </a:xfrm>
        </p:grpSpPr>
        <p:pic>
          <p:nvPicPr>
            <p:cNvPr id="8" name="Picture Placeholder 6" descr="A map of the Delta highlighting MAC/TRN/SJS in blue and ORE/SJL/SJO in yellow.">
              <a:extLst>
                <a:ext uri="{FF2B5EF4-FFF2-40B4-BE49-F238E27FC236}">
                  <a16:creationId xmlns:a16="http://schemas.microsoft.com/office/drawing/2014/main" id="{5055BB65-0DE4-BDE8-96EB-ABA4C65B564B}"/>
                </a:ext>
              </a:extLst>
            </p:cNvPr>
            <p:cNvPicPr>
              <a:picLocks noChangeAspect="1"/>
            </p:cNvPicPr>
            <p:nvPr/>
          </p:nvPicPr>
          <p:blipFill>
            <a:blip r:embed="rId3">
              <a:extLst>
                <a:ext uri="{28A0092B-C50C-407E-A947-70E740481C1C}">
                  <a14:useLocalDpi xmlns:a14="http://schemas.microsoft.com/office/drawing/2010/main" val="0"/>
                </a:ext>
              </a:extLst>
            </a:blip>
            <a:srcRect l="984" r="984"/>
            <a:stretch/>
          </p:blipFill>
          <p:spPr>
            <a:xfrm>
              <a:off x="7117121" y="2137031"/>
              <a:ext cx="3683001" cy="4504267"/>
            </a:xfrm>
            <a:prstGeom prst="rect">
              <a:avLst/>
            </a:prstGeom>
            <a:noFill/>
          </p:spPr>
        </p:pic>
        <p:sp>
          <p:nvSpPr>
            <p:cNvPr id="9" name="Rectangle: Rounded Corners 8">
              <a:extLst>
                <a:ext uri="{FF2B5EF4-FFF2-40B4-BE49-F238E27FC236}">
                  <a16:creationId xmlns:a16="http://schemas.microsoft.com/office/drawing/2014/main" id="{4A5FE397-3952-828C-C6AF-897E7DBAA60A}"/>
                </a:ext>
              </a:extLst>
            </p:cNvPr>
            <p:cNvSpPr/>
            <p:nvPr/>
          </p:nvSpPr>
          <p:spPr>
            <a:xfrm>
              <a:off x="8551617" y="3146983"/>
              <a:ext cx="1088571" cy="691243"/>
            </a:xfrm>
            <a:prstGeom prst="roundRect">
              <a:avLst/>
            </a:prstGeom>
            <a:solidFill>
              <a:schemeClr val="accent1">
                <a:lumMod val="20000"/>
                <a:lumOff val="80000"/>
                <a:alpha val="2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A290D64B-EBC5-FE32-0C2B-FC6F8320A9A1}"/>
                </a:ext>
              </a:extLst>
            </p:cNvPr>
            <p:cNvSpPr/>
            <p:nvPr/>
          </p:nvSpPr>
          <p:spPr>
            <a:xfrm>
              <a:off x="9694618" y="4937684"/>
              <a:ext cx="952500" cy="462644"/>
            </a:xfrm>
            <a:prstGeom prst="roundRect">
              <a:avLst/>
            </a:prstGeom>
            <a:solidFill>
              <a:srgbClr val="FFC000">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A84B5CF5-F86F-6A77-28F0-1D09CE08D554}"/>
              </a:ext>
            </a:extLst>
          </p:cNvPr>
          <p:cNvGrpSpPr/>
          <p:nvPr/>
        </p:nvGrpSpPr>
        <p:grpSpPr>
          <a:xfrm>
            <a:off x="618409" y="5037444"/>
            <a:ext cx="5988527" cy="1404981"/>
            <a:chOff x="618409" y="5280582"/>
            <a:chExt cx="5988527" cy="1404981"/>
          </a:xfrm>
        </p:grpSpPr>
        <p:grpSp>
          <p:nvGrpSpPr>
            <p:cNvPr id="16" name="Group 15">
              <a:extLst>
                <a:ext uri="{FF2B5EF4-FFF2-40B4-BE49-F238E27FC236}">
                  <a16:creationId xmlns:a16="http://schemas.microsoft.com/office/drawing/2014/main" id="{A10271D0-4A8E-52FC-C9CC-2163809EEF50}"/>
                </a:ext>
              </a:extLst>
            </p:cNvPr>
            <p:cNvGrpSpPr/>
            <p:nvPr/>
          </p:nvGrpSpPr>
          <p:grpSpPr>
            <a:xfrm>
              <a:off x="618409" y="5280582"/>
              <a:ext cx="5988527" cy="1404981"/>
              <a:chOff x="618409" y="5280582"/>
              <a:chExt cx="5988527" cy="1404981"/>
            </a:xfrm>
          </p:grpSpPr>
          <p:sp>
            <p:nvSpPr>
              <p:cNvPr id="7" name="Rectangle 6">
                <a:extLst>
                  <a:ext uri="{FF2B5EF4-FFF2-40B4-BE49-F238E27FC236}">
                    <a16:creationId xmlns:a16="http://schemas.microsoft.com/office/drawing/2014/main" id="{330A6A2B-C39A-98BF-6CCA-189B28B5E454}"/>
                  </a:ext>
                </a:extLst>
              </p:cNvPr>
              <p:cNvSpPr/>
              <p:nvPr/>
            </p:nvSpPr>
            <p:spPr>
              <a:xfrm>
                <a:off x="618409" y="5280582"/>
                <a:ext cx="5988527" cy="67094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3776AB7-F500-1871-F320-5B7A15C71F40}"/>
                  </a:ext>
                </a:extLst>
              </p:cNvPr>
              <p:cNvSpPr txBox="1"/>
              <p:nvPr/>
            </p:nvSpPr>
            <p:spPr>
              <a:xfrm>
                <a:off x="1057110" y="6316231"/>
                <a:ext cx="5126982" cy="369332"/>
              </a:xfrm>
              <a:prstGeom prst="rect">
                <a:avLst/>
              </a:prstGeom>
              <a:noFill/>
              <a:ln>
                <a:solidFill>
                  <a:srgbClr val="C00000"/>
                </a:solidFill>
              </a:ln>
            </p:spPr>
            <p:txBody>
              <a:bodyPr wrap="square" rtlCol="0">
                <a:spAutoFit/>
              </a:bodyPr>
              <a:lstStyle/>
              <a:p>
                <a:r>
                  <a:rPr lang="en-US" dirty="0"/>
                  <a:t>“Local”, “Management”, and “Combined” models</a:t>
                </a:r>
              </a:p>
            </p:txBody>
          </p:sp>
        </p:grpSp>
        <p:cxnSp>
          <p:nvCxnSpPr>
            <p:cNvPr id="14" name="Connector: Elbow 13">
              <a:extLst>
                <a:ext uri="{FF2B5EF4-FFF2-40B4-BE49-F238E27FC236}">
                  <a16:creationId xmlns:a16="http://schemas.microsoft.com/office/drawing/2014/main" id="{3FD8E811-17CE-C5F0-F902-227596F8B047}"/>
                </a:ext>
              </a:extLst>
            </p:cNvPr>
            <p:cNvCxnSpPr>
              <a:cxnSpLocks/>
              <a:stCxn id="12" idx="1"/>
              <a:endCxn id="7" idx="1"/>
            </p:cNvCxnSpPr>
            <p:nvPr/>
          </p:nvCxnSpPr>
          <p:spPr>
            <a:xfrm rot="10800000">
              <a:off x="618410" y="5616055"/>
              <a:ext cx="438701" cy="884842"/>
            </a:xfrm>
            <a:prstGeom prst="bentConnector3">
              <a:avLst>
                <a:gd name="adj1" fmla="val 152108"/>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70659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F3BE9-776B-5B25-0A39-8773E6049742}"/>
              </a:ext>
            </a:extLst>
          </p:cNvPr>
          <p:cNvSpPr>
            <a:spLocks noGrp="1"/>
          </p:cNvSpPr>
          <p:nvPr>
            <p:ph type="title"/>
          </p:nvPr>
        </p:nvSpPr>
        <p:spPr/>
        <p:txBody>
          <a:bodyPr>
            <a:normAutofit/>
          </a:bodyPr>
          <a:lstStyle/>
          <a:p>
            <a:r>
              <a:rPr lang="en-US" sz="3200" b="1"/>
              <a:t>Hypothesis 1: Fish follow flow</a:t>
            </a:r>
          </a:p>
        </p:txBody>
      </p:sp>
      <p:sp>
        <p:nvSpPr>
          <p:cNvPr id="3" name="Content Placeholder 2">
            <a:extLst>
              <a:ext uri="{FF2B5EF4-FFF2-40B4-BE49-F238E27FC236}">
                <a16:creationId xmlns:a16="http://schemas.microsoft.com/office/drawing/2014/main" id="{94DC1DD1-B006-1334-A2F1-37A4254F64B0}"/>
              </a:ext>
            </a:extLst>
          </p:cNvPr>
          <p:cNvSpPr>
            <a:spLocks noGrp="1"/>
          </p:cNvSpPr>
          <p:nvPr>
            <p:ph idx="1"/>
          </p:nvPr>
        </p:nvSpPr>
        <p:spPr/>
        <p:txBody>
          <a:bodyPr/>
          <a:lstStyle/>
          <a:p>
            <a:pPr marL="685800" indent="-457200">
              <a:buFont typeface="Wingdings" panose="05000000000000000000" pitchFamily="2" charset="2"/>
              <a:buChar char="§"/>
            </a:pPr>
            <a:r>
              <a:rPr lang="en-US" sz="2800"/>
              <a:t>Steelhead smolts’ routing is determined mostly by localized flow conditions</a:t>
            </a:r>
          </a:p>
          <a:p>
            <a:pPr marL="685800" indent="-457200">
              <a:buFont typeface="Wingdings" panose="05000000000000000000" pitchFamily="2" charset="2"/>
              <a:buChar char="§"/>
            </a:pPr>
            <a:r>
              <a:rPr lang="en-US" sz="2800"/>
              <a:t>Smolts are more likely to select mainstem route when:</a:t>
            </a:r>
          </a:p>
          <a:p>
            <a:pPr marL="1028700" lvl="1" indent="-342900">
              <a:buFont typeface="Wingdings" panose="05000000000000000000" pitchFamily="2" charset="2"/>
              <a:buChar char="§"/>
            </a:pPr>
            <a:r>
              <a:rPr lang="en-US" sz="2400"/>
              <a:t>Flow proportion is higher in mainstem</a:t>
            </a:r>
          </a:p>
          <a:p>
            <a:pPr marL="1028700" lvl="1" indent="-342900">
              <a:buFont typeface="Wingdings" panose="05000000000000000000" pitchFamily="2" charset="2"/>
              <a:buChar char="§"/>
            </a:pPr>
            <a:r>
              <a:rPr lang="en-US" sz="2400"/>
              <a:t>Net flow entering junction from upstream is higher</a:t>
            </a:r>
          </a:p>
          <a:p>
            <a:pPr marL="1028700" lvl="1" indent="-342900">
              <a:buFont typeface="Wingdings" panose="05000000000000000000" pitchFamily="2" charset="2"/>
              <a:buChar char="§"/>
            </a:pPr>
            <a:r>
              <a:rPr lang="en-US" sz="2400"/>
              <a:t>On ebb tide</a:t>
            </a:r>
          </a:p>
          <a:p>
            <a:endParaRPr lang="en-US"/>
          </a:p>
        </p:txBody>
      </p:sp>
      <p:sp>
        <p:nvSpPr>
          <p:cNvPr id="4" name="Rectangle 3" descr="a text box that says &quot;what we expected to find&quot;">
            <a:extLst>
              <a:ext uri="{FF2B5EF4-FFF2-40B4-BE49-F238E27FC236}">
                <a16:creationId xmlns:a16="http://schemas.microsoft.com/office/drawing/2014/main" id="{5557371A-3AAE-97D3-878A-8BF00D7F6829}"/>
              </a:ext>
            </a:extLst>
          </p:cNvPr>
          <p:cNvSpPr/>
          <p:nvPr/>
        </p:nvSpPr>
        <p:spPr>
          <a:xfrm>
            <a:off x="8371113" y="5858799"/>
            <a:ext cx="3548743" cy="740228"/>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What I expected to find</a:t>
            </a:r>
          </a:p>
        </p:txBody>
      </p:sp>
    </p:spTree>
    <p:extLst>
      <p:ext uri="{BB962C8B-B14F-4D97-AF65-F5344CB8AC3E}">
        <p14:creationId xmlns:p14="http://schemas.microsoft.com/office/powerpoint/2010/main" val="1342801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E0F9C-DCE5-3E99-C160-128A91107750}"/>
              </a:ext>
            </a:extLst>
          </p:cNvPr>
          <p:cNvSpPr>
            <a:spLocks noGrp="1"/>
          </p:cNvSpPr>
          <p:nvPr>
            <p:ph type="title"/>
          </p:nvPr>
        </p:nvSpPr>
        <p:spPr/>
        <p:txBody>
          <a:bodyPr>
            <a:normAutofit/>
          </a:bodyPr>
          <a:lstStyle/>
          <a:p>
            <a:r>
              <a:rPr lang="en-US" sz="3200" b="1"/>
              <a:t>Hypothesis 2: Management metrics predict routing</a:t>
            </a:r>
          </a:p>
        </p:txBody>
      </p:sp>
      <p:sp>
        <p:nvSpPr>
          <p:cNvPr id="3" name="Content Placeholder 2">
            <a:extLst>
              <a:ext uri="{FF2B5EF4-FFF2-40B4-BE49-F238E27FC236}">
                <a16:creationId xmlns:a16="http://schemas.microsoft.com/office/drawing/2014/main" id="{9446C18A-BDAB-6A1F-9BB2-2B561606F9DB}"/>
              </a:ext>
            </a:extLst>
          </p:cNvPr>
          <p:cNvSpPr>
            <a:spLocks noGrp="1"/>
          </p:cNvSpPr>
          <p:nvPr>
            <p:ph idx="1"/>
          </p:nvPr>
        </p:nvSpPr>
        <p:spPr>
          <a:xfrm>
            <a:off x="581192" y="2186846"/>
            <a:ext cx="11029615" cy="3678303"/>
          </a:xfrm>
        </p:spPr>
        <p:txBody>
          <a:bodyPr/>
          <a:lstStyle/>
          <a:p>
            <a:r>
              <a:rPr lang="en-US" sz="2800"/>
              <a:t>Metrics used in water operations management can be used to predict routing at HOR and TCJ</a:t>
            </a:r>
          </a:p>
          <a:p>
            <a:r>
              <a:rPr lang="en-US" sz="2800"/>
              <a:t>Fish are more likely to enter the interior Delta when</a:t>
            </a:r>
          </a:p>
          <a:p>
            <a:pPr lvl="1"/>
            <a:r>
              <a:rPr lang="en-US" sz="2400"/>
              <a:t>Daily export rates are higher</a:t>
            </a:r>
          </a:p>
          <a:p>
            <a:pPr lvl="1"/>
            <a:r>
              <a:rPr lang="en-US" sz="2400"/>
              <a:t>Delta inflow is lower</a:t>
            </a:r>
          </a:p>
          <a:p>
            <a:pPr lvl="1"/>
            <a:r>
              <a:rPr lang="en-US" sz="2400"/>
              <a:t>I:E ratio is lower</a:t>
            </a:r>
          </a:p>
          <a:p>
            <a:endParaRPr lang="en-US"/>
          </a:p>
        </p:txBody>
      </p:sp>
      <p:sp>
        <p:nvSpPr>
          <p:cNvPr id="4" name="Rectangle 3" descr="a text box that says &quot;what we expected to find&quot;">
            <a:extLst>
              <a:ext uri="{FF2B5EF4-FFF2-40B4-BE49-F238E27FC236}">
                <a16:creationId xmlns:a16="http://schemas.microsoft.com/office/drawing/2014/main" id="{92DD5197-1BE3-666A-5FCA-377E6196980B}"/>
              </a:ext>
            </a:extLst>
          </p:cNvPr>
          <p:cNvSpPr/>
          <p:nvPr/>
        </p:nvSpPr>
        <p:spPr>
          <a:xfrm>
            <a:off x="8371113" y="5858799"/>
            <a:ext cx="3548743" cy="740228"/>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What I expected to find</a:t>
            </a:r>
          </a:p>
        </p:txBody>
      </p:sp>
    </p:spTree>
    <p:extLst>
      <p:ext uri="{BB962C8B-B14F-4D97-AF65-F5344CB8AC3E}">
        <p14:creationId xmlns:p14="http://schemas.microsoft.com/office/powerpoint/2010/main" val="2313789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57FE-6B9C-6D5B-8344-A22E32A70306}"/>
              </a:ext>
            </a:extLst>
          </p:cNvPr>
          <p:cNvSpPr>
            <a:spLocks noGrp="1"/>
          </p:cNvSpPr>
          <p:nvPr>
            <p:ph type="title"/>
          </p:nvPr>
        </p:nvSpPr>
        <p:spPr/>
        <p:txBody>
          <a:bodyPr>
            <a:normAutofit/>
          </a:bodyPr>
          <a:lstStyle/>
          <a:p>
            <a:r>
              <a:rPr lang="en-US" sz="3200" b="1"/>
              <a:t>Hypothesis 3: Individual conditions matter</a:t>
            </a:r>
          </a:p>
        </p:txBody>
      </p:sp>
      <p:sp>
        <p:nvSpPr>
          <p:cNvPr id="3" name="Content Placeholder 2">
            <a:extLst>
              <a:ext uri="{FF2B5EF4-FFF2-40B4-BE49-F238E27FC236}">
                <a16:creationId xmlns:a16="http://schemas.microsoft.com/office/drawing/2014/main" id="{CB02F14E-EFBA-E6B3-D11E-673166504F0E}"/>
              </a:ext>
            </a:extLst>
          </p:cNvPr>
          <p:cNvSpPr>
            <a:spLocks noGrp="1"/>
          </p:cNvSpPr>
          <p:nvPr>
            <p:ph idx="1"/>
          </p:nvPr>
        </p:nvSpPr>
        <p:spPr/>
        <p:txBody>
          <a:bodyPr/>
          <a:lstStyle/>
          <a:p>
            <a:r>
              <a:rPr lang="en-US" sz="2800"/>
              <a:t>Fish size</a:t>
            </a:r>
          </a:p>
          <a:p>
            <a:pPr lvl="1"/>
            <a:r>
              <a:rPr lang="en-US" sz="2400"/>
              <a:t>Larger fish are more likely to remain in mainstem because they are better able to maneuver</a:t>
            </a:r>
          </a:p>
          <a:p>
            <a:r>
              <a:rPr lang="en-US" sz="2800"/>
              <a:t>Time of day</a:t>
            </a:r>
          </a:p>
          <a:p>
            <a:pPr lvl="1"/>
            <a:r>
              <a:rPr lang="en-US" sz="2400"/>
              <a:t>Visual cues</a:t>
            </a:r>
          </a:p>
          <a:p>
            <a:pPr lvl="1"/>
            <a:r>
              <a:rPr lang="en-US" sz="2400"/>
              <a:t>Predator evasion actions</a:t>
            </a:r>
          </a:p>
          <a:p>
            <a:pPr lvl="1"/>
            <a:r>
              <a:rPr lang="en-US" sz="2400"/>
              <a:t>No effect direction predicted</a:t>
            </a:r>
          </a:p>
          <a:p>
            <a:endParaRPr lang="en-US"/>
          </a:p>
        </p:txBody>
      </p:sp>
      <p:sp>
        <p:nvSpPr>
          <p:cNvPr id="4" name="Rectangle 3" descr="a text box that says &quot;what we expected to find&quot;">
            <a:extLst>
              <a:ext uri="{FF2B5EF4-FFF2-40B4-BE49-F238E27FC236}">
                <a16:creationId xmlns:a16="http://schemas.microsoft.com/office/drawing/2014/main" id="{AD4E5F09-A72A-BC2D-8EE6-C09706FFE672}"/>
              </a:ext>
            </a:extLst>
          </p:cNvPr>
          <p:cNvSpPr/>
          <p:nvPr/>
        </p:nvSpPr>
        <p:spPr>
          <a:xfrm>
            <a:off x="8371113" y="5858799"/>
            <a:ext cx="3548743" cy="740228"/>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What I expected to find</a:t>
            </a:r>
          </a:p>
        </p:txBody>
      </p:sp>
    </p:spTree>
    <p:extLst>
      <p:ext uri="{BB962C8B-B14F-4D97-AF65-F5344CB8AC3E}">
        <p14:creationId xmlns:p14="http://schemas.microsoft.com/office/powerpoint/2010/main" val="3417562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7A918-F1A2-5EE1-149F-B27A7AD300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25B0F2-4DAC-7E8D-6B6E-8437FB713D57}"/>
              </a:ext>
            </a:extLst>
          </p:cNvPr>
          <p:cNvSpPr>
            <a:spLocks noGrp="1"/>
          </p:cNvSpPr>
          <p:nvPr>
            <p:ph type="title"/>
          </p:nvPr>
        </p:nvSpPr>
        <p:spPr/>
        <p:txBody>
          <a:bodyPr>
            <a:normAutofit/>
          </a:bodyPr>
          <a:lstStyle/>
          <a:p>
            <a:r>
              <a:rPr lang="en-US" sz="3200" b="1"/>
              <a:t>Covariates – Local Flow Conditions</a:t>
            </a:r>
          </a:p>
        </p:txBody>
      </p:sp>
      <p:sp>
        <p:nvSpPr>
          <p:cNvPr id="7" name="Content Placeholder 6">
            <a:extLst>
              <a:ext uri="{FF2B5EF4-FFF2-40B4-BE49-F238E27FC236}">
                <a16:creationId xmlns:a16="http://schemas.microsoft.com/office/drawing/2014/main" id="{473D654D-6198-71A9-6C2D-581F9C5C51BA}"/>
              </a:ext>
            </a:extLst>
          </p:cNvPr>
          <p:cNvSpPr>
            <a:spLocks noGrp="1"/>
          </p:cNvSpPr>
          <p:nvPr>
            <p:ph sz="half" idx="1"/>
          </p:nvPr>
        </p:nvSpPr>
        <p:spPr>
          <a:xfrm>
            <a:off x="581193" y="2075405"/>
            <a:ext cx="5422390" cy="2690279"/>
          </a:xfrm>
        </p:spPr>
        <p:txBody>
          <a:bodyPr>
            <a:normAutofit/>
          </a:bodyPr>
          <a:lstStyle/>
          <a:p>
            <a:r>
              <a:rPr lang="en-US" sz="2400" dirty="0"/>
              <a:t>Simulated local flow using the </a:t>
            </a:r>
            <a:r>
              <a:rPr lang="en-US" sz="2400" dirty="0" err="1"/>
              <a:t>UnTRIM</a:t>
            </a:r>
            <a:r>
              <a:rPr lang="en-US" sz="2400" dirty="0"/>
              <a:t> Bay-Delta Model</a:t>
            </a:r>
          </a:p>
          <a:p>
            <a:pPr lvl="1"/>
            <a:r>
              <a:rPr lang="en-US" sz="1800" dirty="0"/>
              <a:t>3-D hydrodynamic model of San Francisco Estuary and Delta</a:t>
            </a:r>
          </a:p>
          <a:p>
            <a:pPr lvl="1"/>
            <a:r>
              <a:rPr lang="en-US" sz="1800" dirty="0"/>
              <a:t>Simulated for Anchor QEA’s Prop 1 Award project </a:t>
            </a:r>
          </a:p>
          <a:p>
            <a:pPr lvl="1"/>
            <a:r>
              <a:rPr lang="en-US" sz="1800" dirty="0"/>
              <a:t>90-second time step measured at receiver locations</a:t>
            </a:r>
          </a:p>
        </p:txBody>
      </p:sp>
      <p:pic>
        <p:nvPicPr>
          <p:cNvPr id="21" name="Content Placeholder 20" descr="A map of the entire bay and delta showing flow conditions.">
            <a:extLst>
              <a:ext uri="{FF2B5EF4-FFF2-40B4-BE49-F238E27FC236}">
                <a16:creationId xmlns:a16="http://schemas.microsoft.com/office/drawing/2014/main" id="{B35461C0-6F67-1BC2-C1D3-172A33766141}"/>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453907" y="2234939"/>
            <a:ext cx="3836026" cy="3633787"/>
          </a:xfrm>
        </p:spPr>
      </p:pic>
      <p:grpSp>
        <p:nvGrpSpPr>
          <p:cNvPr id="15" name="Group 14" descr="An image of a report by Anchor QEA in 2022 entitled &quot;Synthesis of juvenile steelhead responses to hydrodynamic conditions in the Sacramento-San Joaquin Delta">
            <a:extLst>
              <a:ext uri="{FF2B5EF4-FFF2-40B4-BE49-F238E27FC236}">
                <a16:creationId xmlns:a16="http://schemas.microsoft.com/office/drawing/2014/main" id="{85C5F1C4-BA6B-B8D7-DAE2-E8EC9FEFB08E}"/>
              </a:ext>
            </a:extLst>
          </p:cNvPr>
          <p:cNvGrpSpPr/>
          <p:nvPr/>
        </p:nvGrpSpPr>
        <p:grpSpPr>
          <a:xfrm>
            <a:off x="748353" y="4918282"/>
            <a:ext cx="2857852" cy="1812218"/>
            <a:chOff x="8338732" y="4482423"/>
            <a:chExt cx="2857852" cy="1812218"/>
          </a:xfrm>
        </p:grpSpPr>
        <p:pic>
          <p:nvPicPr>
            <p:cNvPr id="6" name="Picture 5" descr="A map of a river&#10;&#10;AI-generated content may be incorrect.">
              <a:extLst>
                <a:ext uri="{FF2B5EF4-FFF2-40B4-BE49-F238E27FC236}">
                  <a16:creationId xmlns:a16="http://schemas.microsoft.com/office/drawing/2014/main" id="{2A4DBC51-F52A-1863-65F1-1461C6CA9124}"/>
                </a:ext>
              </a:extLst>
            </p:cNvPr>
            <p:cNvPicPr>
              <a:picLocks noChangeAspect="1"/>
            </p:cNvPicPr>
            <p:nvPr/>
          </p:nvPicPr>
          <p:blipFill>
            <a:blip r:embed="rId4">
              <a:extLst>
                <a:ext uri="{28A0092B-C50C-407E-A947-70E740481C1C}">
                  <a14:useLocalDpi xmlns:a14="http://schemas.microsoft.com/office/drawing/2010/main" val="0"/>
                </a:ext>
              </a:extLst>
            </a:blip>
            <a:srcRect t="40181" b="-5927"/>
            <a:stretch>
              <a:fillRect/>
            </a:stretch>
          </p:blipFill>
          <p:spPr>
            <a:xfrm>
              <a:off x="8338732" y="4482423"/>
              <a:ext cx="2792873" cy="1500526"/>
            </a:xfrm>
            <a:prstGeom prst="rect">
              <a:avLst/>
            </a:prstGeom>
            <a:ln>
              <a:solidFill>
                <a:schemeClr val="accent1"/>
              </a:solidFill>
            </a:ln>
          </p:spPr>
        </p:pic>
        <p:sp>
          <p:nvSpPr>
            <p:cNvPr id="14" name="TextBox 13">
              <a:extLst>
                <a:ext uri="{FF2B5EF4-FFF2-40B4-BE49-F238E27FC236}">
                  <a16:creationId xmlns:a16="http://schemas.microsoft.com/office/drawing/2014/main" id="{C2B240E5-C406-E06C-4092-FB3AE4AB42E2}"/>
                </a:ext>
              </a:extLst>
            </p:cNvPr>
            <p:cNvSpPr txBox="1"/>
            <p:nvPr/>
          </p:nvSpPr>
          <p:spPr>
            <a:xfrm>
              <a:off x="9010681" y="5956087"/>
              <a:ext cx="2185903" cy="338554"/>
            </a:xfrm>
            <a:prstGeom prst="rect">
              <a:avLst/>
            </a:prstGeom>
            <a:noFill/>
          </p:spPr>
          <p:txBody>
            <a:bodyPr wrap="square" rtlCol="0">
              <a:spAutoFit/>
            </a:bodyPr>
            <a:lstStyle/>
            <a:p>
              <a:pPr algn="r"/>
              <a:r>
                <a:rPr lang="en-US" sz="1600"/>
                <a:t>Anchor QEA 2022</a:t>
              </a:r>
            </a:p>
          </p:txBody>
        </p:sp>
      </p:grpSp>
      <p:grpSp>
        <p:nvGrpSpPr>
          <p:cNvPr id="16" name="Group 15" descr="An image of a journal article title from the San Francisco Estuary and Watershed Science by MacWilliams from 2015 entitled &quot;Three-dimensional modeling of hydrodynamics and salinity in the San Francisco estuary: an evaluation of model accuracy, x2 and the low salinity zone.">
            <a:extLst>
              <a:ext uri="{FF2B5EF4-FFF2-40B4-BE49-F238E27FC236}">
                <a16:creationId xmlns:a16="http://schemas.microsoft.com/office/drawing/2014/main" id="{1D835210-B646-7BFD-327A-ED06E8757231}"/>
              </a:ext>
            </a:extLst>
          </p:cNvPr>
          <p:cNvGrpSpPr>
            <a:grpSpLocks noChangeAspect="1"/>
          </p:cNvGrpSpPr>
          <p:nvPr/>
        </p:nvGrpSpPr>
        <p:grpSpPr>
          <a:xfrm>
            <a:off x="3964654" y="5206254"/>
            <a:ext cx="3018826" cy="1320688"/>
            <a:chOff x="8338733" y="4482427"/>
            <a:chExt cx="3773454" cy="1650828"/>
          </a:xfrm>
        </p:grpSpPr>
        <p:pic>
          <p:nvPicPr>
            <p:cNvPr id="17" name="Picture 16">
              <a:extLst>
                <a:ext uri="{FF2B5EF4-FFF2-40B4-BE49-F238E27FC236}">
                  <a16:creationId xmlns:a16="http://schemas.microsoft.com/office/drawing/2014/main" id="{24AE2D1A-C183-3555-6F2D-38516F3C20E2}"/>
                </a:ext>
              </a:extLst>
            </p:cNvPr>
            <p:cNvPicPr>
              <a:picLocks noChangeAspect="1"/>
            </p:cNvPicPr>
            <p:nvPr/>
          </p:nvPicPr>
          <p:blipFill>
            <a:blip r:embed="rId5">
              <a:extLst>
                <a:ext uri="{28A0092B-C50C-407E-A947-70E740481C1C}">
                  <a14:useLocalDpi xmlns:a14="http://schemas.microsoft.com/office/drawing/2010/main" val="0"/>
                </a:ext>
              </a:extLst>
            </a:blip>
            <a:srcRect l="944" r="-198"/>
            <a:stretch>
              <a:fillRect/>
            </a:stretch>
          </p:blipFill>
          <p:spPr>
            <a:xfrm>
              <a:off x="8338733" y="4482427"/>
              <a:ext cx="3773452" cy="1227645"/>
            </a:xfrm>
            <a:prstGeom prst="rect">
              <a:avLst/>
            </a:prstGeom>
            <a:ln>
              <a:solidFill>
                <a:schemeClr val="accent1"/>
              </a:solidFill>
            </a:ln>
          </p:spPr>
        </p:pic>
        <p:sp>
          <p:nvSpPr>
            <p:cNvPr id="18" name="TextBox 17">
              <a:extLst>
                <a:ext uri="{FF2B5EF4-FFF2-40B4-BE49-F238E27FC236}">
                  <a16:creationId xmlns:a16="http://schemas.microsoft.com/office/drawing/2014/main" id="{C2EDBABF-B24C-FDEF-A4AE-0C168CBAEBB4}"/>
                </a:ext>
              </a:extLst>
            </p:cNvPr>
            <p:cNvSpPr txBox="1"/>
            <p:nvPr/>
          </p:nvSpPr>
          <p:spPr>
            <a:xfrm>
              <a:off x="8947622" y="5710071"/>
              <a:ext cx="3164565" cy="423184"/>
            </a:xfrm>
            <a:prstGeom prst="rect">
              <a:avLst/>
            </a:prstGeom>
            <a:noFill/>
          </p:spPr>
          <p:txBody>
            <a:bodyPr wrap="square" rtlCol="0">
              <a:spAutoFit/>
            </a:bodyPr>
            <a:lstStyle/>
            <a:p>
              <a:pPr algn="r"/>
              <a:r>
                <a:rPr lang="en-US" sz="1600"/>
                <a:t>MacWilliams et al. 2015</a:t>
              </a:r>
            </a:p>
          </p:txBody>
        </p:sp>
      </p:grpSp>
      <p:sp>
        <p:nvSpPr>
          <p:cNvPr id="22" name="TextBox 21">
            <a:extLst>
              <a:ext uri="{FF2B5EF4-FFF2-40B4-BE49-F238E27FC236}">
                <a16:creationId xmlns:a16="http://schemas.microsoft.com/office/drawing/2014/main" id="{DCC76CC9-1173-E2EB-86BC-971076FEBE71}"/>
              </a:ext>
            </a:extLst>
          </p:cNvPr>
          <p:cNvSpPr txBox="1"/>
          <p:nvPr/>
        </p:nvSpPr>
        <p:spPr>
          <a:xfrm>
            <a:off x="7341930" y="5868726"/>
            <a:ext cx="3948003" cy="523220"/>
          </a:xfrm>
          <a:prstGeom prst="rect">
            <a:avLst/>
          </a:prstGeom>
          <a:noFill/>
        </p:spPr>
        <p:txBody>
          <a:bodyPr wrap="square" rtlCol="0">
            <a:spAutoFit/>
          </a:bodyPr>
          <a:lstStyle/>
          <a:p>
            <a:pPr algn="r"/>
            <a:r>
              <a:rPr lang="en-US" sz="1400"/>
              <a:t>MacWilliams et al. 2015 – Figure 2: Model domain, bathymetry, locations of model input variables</a:t>
            </a:r>
          </a:p>
        </p:txBody>
      </p:sp>
    </p:spTree>
    <p:extLst>
      <p:ext uri="{BB962C8B-B14F-4D97-AF65-F5344CB8AC3E}">
        <p14:creationId xmlns:p14="http://schemas.microsoft.com/office/powerpoint/2010/main" val="1438641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C41D1-1631-2964-B391-E39A2D8A99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1E875B-7D2D-D617-7320-BF6BCDCD766A}"/>
              </a:ext>
            </a:extLst>
          </p:cNvPr>
          <p:cNvSpPr>
            <a:spLocks noGrp="1"/>
          </p:cNvSpPr>
          <p:nvPr>
            <p:ph type="title"/>
          </p:nvPr>
        </p:nvSpPr>
        <p:spPr/>
        <p:txBody>
          <a:bodyPr>
            <a:normAutofit/>
          </a:bodyPr>
          <a:lstStyle/>
          <a:p>
            <a:r>
              <a:rPr lang="en-US" sz="3200" b="1"/>
              <a:t>Covariates – Local Flow Conditions</a:t>
            </a:r>
          </a:p>
        </p:txBody>
      </p:sp>
      <p:sp>
        <p:nvSpPr>
          <p:cNvPr id="7" name="Content Placeholder 6">
            <a:extLst>
              <a:ext uri="{FF2B5EF4-FFF2-40B4-BE49-F238E27FC236}">
                <a16:creationId xmlns:a16="http://schemas.microsoft.com/office/drawing/2014/main" id="{39F9EC62-A2F6-388D-22C4-2341C3157E70}"/>
              </a:ext>
            </a:extLst>
          </p:cNvPr>
          <p:cNvSpPr>
            <a:spLocks noGrp="1"/>
          </p:cNvSpPr>
          <p:nvPr>
            <p:ph sz="half" idx="1"/>
          </p:nvPr>
        </p:nvSpPr>
        <p:spPr>
          <a:xfrm>
            <a:off x="581193" y="1937965"/>
            <a:ext cx="5422390" cy="4738778"/>
          </a:xfrm>
        </p:spPr>
        <p:txBody>
          <a:bodyPr>
            <a:normAutofit lnSpcReduction="10000"/>
          </a:bodyPr>
          <a:lstStyle/>
          <a:p>
            <a:r>
              <a:rPr lang="en-US" sz="2400" dirty="0"/>
              <a:t>Net flow</a:t>
            </a:r>
          </a:p>
          <a:p>
            <a:pPr lvl="1"/>
            <a:r>
              <a:rPr lang="en-US" sz="1900" dirty="0"/>
              <a:t>Tidally averaged flow at SJO or SJS </a:t>
            </a:r>
          </a:p>
          <a:p>
            <a:r>
              <a:rPr lang="en-US" sz="2400" dirty="0"/>
              <a:t>Tidal flow</a:t>
            </a:r>
          </a:p>
          <a:p>
            <a:pPr lvl="1"/>
            <a:r>
              <a:rPr lang="en-US" sz="1900" dirty="0"/>
              <a:t>Total flow minus net flow</a:t>
            </a:r>
          </a:p>
          <a:p>
            <a:pPr lvl="1"/>
            <a:r>
              <a:rPr lang="en-US" sz="1900" dirty="0"/>
              <a:t>90-sec time step</a:t>
            </a:r>
          </a:p>
          <a:p>
            <a:pPr lvl="1"/>
            <a:r>
              <a:rPr lang="en-US" sz="1900" dirty="0"/>
              <a:t>Measured at SJO or SJS</a:t>
            </a:r>
          </a:p>
          <a:p>
            <a:r>
              <a:rPr lang="en-US" sz="2400" dirty="0"/>
              <a:t>Flow Proportion</a:t>
            </a:r>
          </a:p>
          <a:p>
            <a:pPr lvl="1"/>
            <a:r>
              <a:rPr lang="en-US" sz="1900" dirty="0"/>
              <a:t>Proportion of flow exiting junction that moves down mainstem (San Joaquin River)</a:t>
            </a:r>
          </a:p>
          <a:p>
            <a:pPr lvl="1"/>
            <a:r>
              <a:rPr lang="en-US" sz="1900" dirty="0"/>
              <a:t>90-sec time step</a:t>
            </a:r>
          </a:p>
          <a:p>
            <a:pPr lvl="1"/>
            <a:r>
              <a:rPr lang="en-US" sz="1900" dirty="0"/>
              <a:t>Measured at SJL vs ORE and MAC vs TRN</a:t>
            </a:r>
          </a:p>
        </p:txBody>
      </p:sp>
      <p:pic>
        <p:nvPicPr>
          <p:cNvPr id="8" name="Content Placeholder 7" descr="Image of the Delta with MAC/TRN/SJS highlighted in blue and ORE/SJL/SJO highlighted in yellow">
            <a:extLst>
              <a:ext uri="{FF2B5EF4-FFF2-40B4-BE49-F238E27FC236}">
                <a16:creationId xmlns:a16="http://schemas.microsoft.com/office/drawing/2014/main" id="{641F628B-D30E-C340-E4BC-8329FE72123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281272" y="2075240"/>
            <a:ext cx="3723556" cy="4464228"/>
          </a:xfrm>
        </p:spPr>
      </p:pic>
      <p:sp>
        <p:nvSpPr>
          <p:cNvPr id="9" name="Rectangle: Rounded Corners 8" descr="Box around MAC/TRN/SJS">
            <a:extLst>
              <a:ext uri="{FF2B5EF4-FFF2-40B4-BE49-F238E27FC236}">
                <a16:creationId xmlns:a16="http://schemas.microsoft.com/office/drawing/2014/main" id="{4F8AFC16-EA3A-745D-0822-7570E07BF688}"/>
              </a:ext>
            </a:extLst>
          </p:cNvPr>
          <p:cNvSpPr/>
          <p:nvPr/>
        </p:nvSpPr>
        <p:spPr>
          <a:xfrm>
            <a:off x="8593112" y="3083378"/>
            <a:ext cx="1088571" cy="691243"/>
          </a:xfrm>
          <a:prstGeom prst="roundRect">
            <a:avLst/>
          </a:prstGeom>
          <a:solidFill>
            <a:schemeClr val="accent1">
              <a:lumMod val="20000"/>
              <a:lumOff val="80000"/>
              <a:alpha val="2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descr="Box around ORE/SJL/SJO">
            <a:extLst>
              <a:ext uri="{FF2B5EF4-FFF2-40B4-BE49-F238E27FC236}">
                <a16:creationId xmlns:a16="http://schemas.microsoft.com/office/drawing/2014/main" id="{496B49A5-7280-1F54-8FB3-909846D07B79}"/>
              </a:ext>
            </a:extLst>
          </p:cNvPr>
          <p:cNvSpPr/>
          <p:nvPr/>
        </p:nvSpPr>
        <p:spPr>
          <a:xfrm>
            <a:off x="9828094" y="4868668"/>
            <a:ext cx="952500" cy="462644"/>
          </a:xfrm>
          <a:prstGeom prst="roundRect">
            <a:avLst/>
          </a:prstGeom>
          <a:solidFill>
            <a:srgbClr val="FFC000">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46943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B9773-2CE9-9C82-B277-5897B40F85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9D008B-BF2A-C32D-2BB3-848A5364B42C}"/>
              </a:ext>
            </a:extLst>
          </p:cNvPr>
          <p:cNvSpPr>
            <a:spLocks noGrp="1"/>
          </p:cNvSpPr>
          <p:nvPr>
            <p:ph type="title"/>
          </p:nvPr>
        </p:nvSpPr>
        <p:spPr/>
        <p:txBody>
          <a:bodyPr>
            <a:normAutofit/>
          </a:bodyPr>
          <a:lstStyle/>
          <a:p>
            <a:r>
              <a:rPr lang="en-US" sz="3200" b="1"/>
              <a:t>Covariates – Management-Relevant Metrics</a:t>
            </a:r>
          </a:p>
        </p:txBody>
      </p:sp>
      <p:sp>
        <p:nvSpPr>
          <p:cNvPr id="7" name="Content Placeholder 6">
            <a:extLst>
              <a:ext uri="{FF2B5EF4-FFF2-40B4-BE49-F238E27FC236}">
                <a16:creationId xmlns:a16="http://schemas.microsoft.com/office/drawing/2014/main" id="{A1489D52-1325-FAD9-E4CE-9E11813E9E5A}"/>
              </a:ext>
            </a:extLst>
          </p:cNvPr>
          <p:cNvSpPr>
            <a:spLocks noGrp="1"/>
          </p:cNvSpPr>
          <p:nvPr>
            <p:ph sz="half" idx="1"/>
          </p:nvPr>
        </p:nvSpPr>
        <p:spPr>
          <a:xfrm>
            <a:off x="581193" y="1937965"/>
            <a:ext cx="5422390" cy="4738778"/>
          </a:xfrm>
        </p:spPr>
        <p:txBody>
          <a:bodyPr>
            <a:normAutofit/>
          </a:bodyPr>
          <a:lstStyle/>
          <a:p>
            <a:r>
              <a:rPr lang="en-US" sz="2400" dirty="0"/>
              <a:t>Export rate</a:t>
            </a:r>
          </a:p>
          <a:p>
            <a:pPr lvl="1"/>
            <a:r>
              <a:rPr lang="en-US" sz="1800" dirty="0"/>
              <a:t>Daily mean at CVP, SWP</a:t>
            </a:r>
          </a:p>
          <a:p>
            <a:r>
              <a:rPr lang="en-US" sz="2400" dirty="0"/>
              <a:t>Delta inflow</a:t>
            </a:r>
          </a:p>
          <a:p>
            <a:pPr lvl="1"/>
            <a:r>
              <a:rPr lang="en-US" sz="1800" dirty="0"/>
              <a:t>Daily mean at Vernalis (VNS)</a:t>
            </a:r>
          </a:p>
          <a:p>
            <a:r>
              <a:rPr lang="en-US" sz="2400" dirty="0"/>
              <a:t>Ratio of Inflow : Exports</a:t>
            </a:r>
          </a:p>
          <a:p>
            <a:pPr lvl="1"/>
            <a:r>
              <a:rPr lang="en-US" sz="1800" dirty="0"/>
              <a:t>Daily mean inflow : Daily mean (combined) exports</a:t>
            </a:r>
          </a:p>
          <a:p>
            <a:pPr lvl="1"/>
            <a:r>
              <a:rPr lang="en-US" sz="1800" dirty="0"/>
              <a:t>Omitted from model because highly correlated with Delta inflow</a:t>
            </a:r>
          </a:p>
          <a:p>
            <a:pPr lvl="2"/>
            <a:r>
              <a:rPr lang="en-US" sz="1600" dirty="0"/>
              <a:t>r=0.82 for Head of Old River</a:t>
            </a:r>
          </a:p>
          <a:p>
            <a:pPr lvl="2"/>
            <a:r>
              <a:rPr lang="en-US" sz="1600" dirty="0"/>
              <a:t>r=0.79 for Turner Cut</a:t>
            </a:r>
          </a:p>
        </p:txBody>
      </p:sp>
      <p:pic>
        <p:nvPicPr>
          <p:cNvPr id="8" name="Content Placeholder 7" descr="Image of Delta highlighting SWP/CVP in purple">
            <a:extLst>
              <a:ext uri="{FF2B5EF4-FFF2-40B4-BE49-F238E27FC236}">
                <a16:creationId xmlns:a16="http://schemas.microsoft.com/office/drawing/2014/main" id="{9BF41FC7-1316-2EE4-681D-72DB94C979E2}"/>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281272" y="2075240"/>
            <a:ext cx="3723556" cy="4464228"/>
          </a:xfrm>
        </p:spPr>
      </p:pic>
      <p:sp>
        <p:nvSpPr>
          <p:cNvPr id="9" name="Rectangle: Rounded Corners 8" descr="Box around SWP/CVP.">
            <a:extLst>
              <a:ext uri="{FF2B5EF4-FFF2-40B4-BE49-F238E27FC236}">
                <a16:creationId xmlns:a16="http://schemas.microsoft.com/office/drawing/2014/main" id="{1DA555B9-19E3-F0D9-2362-289AA2084B2B}"/>
              </a:ext>
            </a:extLst>
          </p:cNvPr>
          <p:cNvSpPr/>
          <p:nvPr/>
        </p:nvSpPr>
        <p:spPr>
          <a:xfrm>
            <a:off x="7510982" y="4592950"/>
            <a:ext cx="1088571" cy="691243"/>
          </a:xfrm>
          <a:prstGeom prst="roundRect">
            <a:avLst/>
          </a:prstGeom>
          <a:solidFill>
            <a:srgbClr val="7030A0">
              <a:alpha val="1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descr="A yellow marker labeled VNS.">
            <a:extLst>
              <a:ext uri="{FF2B5EF4-FFF2-40B4-BE49-F238E27FC236}">
                <a16:creationId xmlns:a16="http://schemas.microsoft.com/office/drawing/2014/main" id="{467C6034-8FD1-1E22-74D5-6755B169FE2B}"/>
              </a:ext>
            </a:extLst>
          </p:cNvPr>
          <p:cNvSpPr/>
          <p:nvPr/>
        </p:nvSpPr>
        <p:spPr>
          <a:xfrm>
            <a:off x="10891640" y="6323042"/>
            <a:ext cx="351692" cy="284784"/>
          </a:xfrm>
          <a:prstGeom prst="triangle">
            <a:avLst/>
          </a:prstGeom>
          <a:solidFill>
            <a:srgbClr val="FFFF00">
              <a:alpha val="76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D2BB0AA-1576-B759-84D2-49D38A439030}"/>
              </a:ext>
            </a:extLst>
          </p:cNvPr>
          <p:cNvSpPr txBox="1"/>
          <p:nvPr/>
        </p:nvSpPr>
        <p:spPr>
          <a:xfrm>
            <a:off x="10864586" y="6562760"/>
            <a:ext cx="605992" cy="276999"/>
          </a:xfrm>
          <a:prstGeom prst="rect">
            <a:avLst/>
          </a:prstGeom>
          <a:noFill/>
        </p:spPr>
        <p:txBody>
          <a:bodyPr wrap="square" rtlCol="0">
            <a:spAutoFit/>
          </a:bodyPr>
          <a:lstStyle/>
          <a:p>
            <a:r>
              <a:rPr lang="en-US" sz="1200"/>
              <a:t>VNS</a:t>
            </a:r>
            <a:endParaRPr lang="en-US"/>
          </a:p>
        </p:txBody>
      </p:sp>
    </p:spTree>
    <p:extLst>
      <p:ext uri="{BB962C8B-B14F-4D97-AF65-F5344CB8AC3E}">
        <p14:creationId xmlns:p14="http://schemas.microsoft.com/office/powerpoint/2010/main" val="402268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7A5B4F-BE81-0678-84CB-316D7B3A7B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D4D920-8150-3BE8-6DE1-5946110042C5}"/>
              </a:ext>
            </a:extLst>
          </p:cNvPr>
          <p:cNvSpPr>
            <a:spLocks noGrp="1"/>
          </p:cNvSpPr>
          <p:nvPr>
            <p:ph type="title"/>
          </p:nvPr>
        </p:nvSpPr>
        <p:spPr/>
        <p:txBody>
          <a:bodyPr>
            <a:normAutofit/>
          </a:bodyPr>
          <a:lstStyle/>
          <a:p>
            <a:r>
              <a:rPr lang="en-US" sz="3200" b="1"/>
              <a:t>Covariates – “Individual” measures</a:t>
            </a:r>
          </a:p>
        </p:txBody>
      </p:sp>
      <p:sp>
        <p:nvSpPr>
          <p:cNvPr id="7" name="Content Placeholder 6">
            <a:extLst>
              <a:ext uri="{FF2B5EF4-FFF2-40B4-BE49-F238E27FC236}">
                <a16:creationId xmlns:a16="http://schemas.microsoft.com/office/drawing/2014/main" id="{C33F85E2-28BC-1257-5331-88779DAE4688}"/>
              </a:ext>
            </a:extLst>
          </p:cNvPr>
          <p:cNvSpPr>
            <a:spLocks noGrp="1"/>
          </p:cNvSpPr>
          <p:nvPr>
            <p:ph sz="half" idx="1"/>
          </p:nvPr>
        </p:nvSpPr>
        <p:spPr>
          <a:xfrm>
            <a:off x="581193" y="1937965"/>
            <a:ext cx="5422390" cy="4738778"/>
          </a:xfrm>
        </p:spPr>
        <p:txBody>
          <a:bodyPr>
            <a:normAutofit/>
          </a:bodyPr>
          <a:lstStyle/>
          <a:p>
            <a:r>
              <a:rPr lang="en-US" sz="2400" dirty="0"/>
              <a:t>Fork length at tagging</a:t>
            </a:r>
          </a:p>
          <a:p>
            <a:r>
              <a:rPr lang="en-US" sz="2400" dirty="0"/>
              <a:t>Time of Day</a:t>
            </a:r>
          </a:p>
          <a:p>
            <a:pPr lvl="1"/>
            <a:r>
              <a:rPr lang="en-US" sz="1800" dirty="0"/>
              <a:t>Day, night, or crepuscular</a:t>
            </a:r>
          </a:p>
          <a:p>
            <a:r>
              <a:rPr lang="en-US" sz="2400" dirty="0"/>
              <a:t>Head of Old River Barrier</a:t>
            </a:r>
          </a:p>
          <a:p>
            <a:pPr lvl="1"/>
            <a:r>
              <a:rPr lang="en-US" sz="1800" dirty="0"/>
              <a:t>TRUE/FALSE</a:t>
            </a:r>
          </a:p>
          <a:p>
            <a:pPr lvl="1"/>
            <a:r>
              <a:rPr lang="en-US" sz="1800" dirty="0"/>
              <a:t>TRUE = between day of closure and day of breach</a:t>
            </a:r>
          </a:p>
        </p:txBody>
      </p:sp>
      <p:pic>
        <p:nvPicPr>
          <p:cNvPr id="8" name="Content Placeholder 7" descr="Image of Delta showing a red box between ORE and SJL/SJO">
            <a:extLst>
              <a:ext uri="{FF2B5EF4-FFF2-40B4-BE49-F238E27FC236}">
                <a16:creationId xmlns:a16="http://schemas.microsoft.com/office/drawing/2014/main" id="{B8206BE3-07FA-8A64-6617-2769CAAC30C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281272" y="2075240"/>
            <a:ext cx="3723556" cy="4464228"/>
          </a:xfrm>
        </p:spPr>
      </p:pic>
      <p:sp>
        <p:nvSpPr>
          <p:cNvPr id="5" name="TextBox 4">
            <a:extLst>
              <a:ext uri="{FF2B5EF4-FFF2-40B4-BE49-F238E27FC236}">
                <a16:creationId xmlns:a16="http://schemas.microsoft.com/office/drawing/2014/main" id="{8B7F628D-DA17-266A-D928-DD3B49504C18}"/>
              </a:ext>
            </a:extLst>
          </p:cNvPr>
          <p:cNvSpPr txBox="1"/>
          <p:nvPr/>
        </p:nvSpPr>
        <p:spPr>
          <a:xfrm>
            <a:off x="10864586" y="6562760"/>
            <a:ext cx="605992" cy="276999"/>
          </a:xfrm>
          <a:prstGeom prst="rect">
            <a:avLst/>
          </a:prstGeom>
          <a:noFill/>
        </p:spPr>
        <p:txBody>
          <a:bodyPr wrap="square" rtlCol="0">
            <a:spAutoFit/>
          </a:bodyPr>
          <a:lstStyle/>
          <a:p>
            <a:r>
              <a:rPr lang="en-US" sz="1200"/>
              <a:t>VNS</a:t>
            </a:r>
            <a:endParaRPr lang="en-US"/>
          </a:p>
        </p:txBody>
      </p:sp>
      <p:sp>
        <p:nvSpPr>
          <p:cNvPr id="3" name="Rectangle 2" descr="Red box between ORE and SJL and SJO.">
            <a:extLst>
              <a:ext uri="{FF2B5EF4-FFF2-40B4-BE49-F238E27FC236}">
                <a16:creationId xmlns:a16="http://schemas.microsoft.com/office/drawing/2014/main" id="{421E1BE0-B523-93CB-7F94-638DE70E72FF}"/>
              </a:ext>
            </a:extLst>
          </p:cNvPr>
          <p:cNvSpPr/>
          <p:nvPr/>
        </p:nvSpPr>
        <p:spPr>
          <a:xfrm rot="360000">
            <a:off x="10245995" y="4914066"/>
            <a:ext cx="91440" cy="348137"/>
          </a:xfrm>
          <a:prstGeom prst="rect">
            <a:avLst/>
          </a:prstGeom>
          <a:solidFill>
            <a:srgbClr val="C00000">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3329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7660A3D-94D7-4E5D-AE77-F2DEE49DF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A44EB985-DC5C-4DAC-9D62-8DC7D0F25A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3FCB64ED-B050-4F57-8188-F2332600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2BF5D0F4-EA4E-47A5-87BE-9ABB1AF66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8" name="Rectangle 17">
            <a:extLst>
              <a:ext uri="{FF2B5EF4-FFF2-40B4-BE49-F238E27FC236}">
                <a16:creationId xmlns:a16="http://schemas.microsoft.com/office/drawing/2014/main" id="{34BFB7C5-23B6-4047-BF5E-F9EEBB437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BC3CD9F-A361-4496-A6E0-24338B2A69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1191" y="457201"/>
            <a:ext cx="1106164" cy="585973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D37DA931-62D6-4B32-9103-84C0960AEA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420" y="457200"/>
            <a:ext cx="6248454" cy="58597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Title 3">
            <a:extLst>
              <a:ext uri="{FF2B5EF4-FFF2-40B4-BE49-F238E27FC236}">
                <a16:creationId xmlns:a16="http://schemas.microsoft.com/office/drawing/2014/main" id="{04EE4821-8050-AC57-0A3F-F5F4F32B4559}"/>
              </a:ext>
            </a:extLst>
          </p:cNvPr>
          <p:cNvSpPr>
            <a:spLocks noGrp="1"/>
          </p:cNvSpPr>
          <p:nvPr>
            <p:ph type="title"/>
          </p:nvPr>
        </p:nvSpPr>
        <p:spPr>
          <a:xfrm>
            <a:off x="2156346" y="849745"/>
            <a:ext cx="5526993" cy="4745836"/>
          </a:xfrm>
        </p:spPr>
        <p:txBody>
          <a:bodyPr vert="horz" lIns="91440" tIns="45720" rIns="91440" bIns="45720" rtlCol="0" anchor="ctr">
            <a:normAutofit/>
          </a:bodyPr>
          <a:lstStyle/>
          <a:p>
            <a:r>
              <a:rPr lang="en-US" sz="6000" b="1">
                <a:solidFill>
                  <a:srgbClr val="FFFFFF"/>
                </a:solidFill>
              </a:rPr>
              <a:t>Modeling Results</a:t>
            </a:r>
          </a:p>
        </p:txBody>
      </p:sp>
      <p:sp>
        <p:nvSpPr>
          <p:cNvPr id="24" name="Rectangle 23">
            <a:extLst>
              <a:ext uri="{FF2B5EF4-FFF2-40B4-BE49-F238E27FC236}">
                <a16:creationId xmlns:a16="http://schemas.microsoft.com/office/drawing/2014/main" id="{4695E140-9B6E-43E9-B17E-CDFE3FCA8A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2" y="453642"/>
            <a:ext cx="3615595" cy="5863293"/>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Text Placeholder 4">
            <a:extLst>
              <a:ext uri="{FF2B5EF4-FFF2-40B4-BE49-F238E27FC236}">
                <a16:creationId xmlns:a16="http://schemas.microsoft.com/office/drawing/2014/main" id="{AF39570B-EBFA-C0CA-83F9-A5FA8509067F}"/>
              </a:ext>
            </a:extLst>
          </p:cNvPr>
          <p:cNvSpPr>
            <a:spLocks noGrp="1"/>
          </p:cNvSpPr>
          <p:nvPr>
            <p:ph type="body" idx="1"/>
          </p:nvPr>
        </p:nvSpPr>
        <p:spPr>
          <a:xfrm>
            <a:off x="8317076" y="668740"/>
            <a:ext cx="3147043" cy="4926841"/>
          </a:xfrm>
        </p:spPr>
        <p:txBody>
          <a:bodyPr vert="horz" lIns="91440" tIns="45720" rIns="91440" bIns="45720" rtlCol="0" anchor="ctr">
            <a:normAutofit/>
          </a:bodyPr>
          <a:lstStyle/>
          <a:p>
            <a:endParaRPr lang="en-US" sz="4400">
              <a:solidFill>
                <a:srgbClr val="FFFFFF"/>
              </a:solidFill>
            </a:endParaRPr>
          </a:p>
        </p:txBody>
      </p:sp>
      <p:pic>
        <p:nvPicPr>
          <p:cNvPr id="2" name="Picture 1">
            <a:extLst>
              <a:ext uri="{FF2B5EF4-FFF2-40B4-BE49-F238E27FC236}">
                <a16:creationId xmlns:a16="http://schemas.microsoft.com/office/drawing/2014/main" id="{FCBE771A-6964-0E14-0649-A70ED6AC6083}"/>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l="22653" t="-3" r="52250" b="557"/>
          <a:stretch>
            <a:fillRect/>
          </a:stretch>
        </p:blipFill>
        <p:spPr>
          <a:xfrm>
            <a:off x="8105548" y="453640"/>
            <a:ext cx="3657600" cy="5859735"/>
          </a:xfrm>
          <a:prstGeom prst="rect">
            <a:avLst/>
          </a:prstGeom>
        </p:spPr>
      </p:pic>
      <p:sp>
        <p:nvSpPr>
          <p:cNvPr id="3" name="TextBox 2">
            <a:extLst>
              <a:ext uri="{FF2B5EF4-FFF2-40B4-BE49-F238E27FC236}">
                <a16:creationId xmlns:a16="http://schemas.microsoft.com/office/drawing/2014/main" id="{69CD96D2-C105-8E1E-76BA-EF0EDB7C7A9C}"/>
              </a:ext>
            </a:extLst>
          </p:cNvPr>
          <p:cNvSpPr txBox="1"/>
          <p:nvPr/>
        </p:nvSpPr>
        <p:spPr>
          <a:xfrm>
            <a:off x="8318037" y="6311640"/>
            <a:ext cx="3362193" cy="246221"/>
          </a:xfrm>
          <a:prstGeom prst="rect">
            <a:avLst/>
          </a:prstGeom>
          <a:noFill/>
        </p:spPr>
        <p:txBody>
          <a:bodyPr wrap="square" rtlCol="0">
            <a:spAutoFit/>
          </a:bodyPr>
          <a:lstStyle/>
          <a:p>
            <a:r>
              <a:rPr lang="en-US" sz="1000"/>
              <a:t>Middle River Mouth; photo credit = Ken James, CDWR</a:t>
            </a:r>
          </a:p>
        </p:txBody>
      </p:sp>
    </p:spTree>
    <p:extLst>
      <p:ext uri="{BB962C8B-B14F-4D97-AF65-F5344CB8AC3E}">
        <p14:creationId xmlns:p14="http://schemas.microsoft.com/office/powerpoint/2010/main" val="446398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A59258C-AAC2-41CD-973C-7439B122A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Clr>
                <a:schemeClr val="accent1"/>
              </a:buClr>
              <a:buFont typeface="Arial" panose="020B0604020202020204" pitchFamily="34" charset="0"/>
              <a:buChar char="•"/>
            </a:pPr>
            <a:endParaRPr lang="en-US"/>
          </a:p>
        </p:txBody>
      </p:sp>
      <p:sp>
        <p:nvSpPr>
          <p:cNvPr id="10" name="Rectangle 9">
            <a:extLst>
              <a:ext uri="{FF2B5EF4-FFF2-40B4-BE49-F238E27FC236}">
                <a16:creationId xmlns:a16="http://schemas.microsoft.com/office/drawing/2014/main" id="{54516B72-0116-42B2-82A2-B11218A36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11319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BB7369-300B-50F2-8DCD-0FCD739CE675}"/>
              </a:ext>
            </a:extLst>
          </p:cNvPr>
          <p:cNvSpPr>
            <a:spLocks noGrp="1"/>
          </p:cNvSpPr>
          <p:nvPr>
            <p:ph type="title"/>
          </p:nvPr>
        </p:nvSpPr>
        <p:spPr>
          <a:xfrm>
            <a:off x="643468" y="1033389"/>
            <a:ext cx="4826256" cy="4825409"/>
          </a:xfrm>
        </p:spPr>
        <p:txBody>
          <a:bodyPr anchor="ctr">
            <a:normAutofit/>
          </a:bodyPr>
          <a:lstStyle/>
          <a:p>
            <a:r>
              <a:rPr lang="en-US" sz="5400" b="1">
                <a:solidFill>
                  <a:srgbClr val="FFFFFF"/>
                </a:solidFill>
              </a:rPr>
              <a:t>Outline</a:t>
            </a:r>
          </a:p>
        </p:txBody>
      </p:sp>
      <p:sp>
        <p:nvSpPr>
          <p:cNvPr id="12" name="Rectangle 11">
            <a:extLst>
              <a:ext uri="{FF2B5EF4-FFF2-40B4-BE49-F238E27FC236}">
                <a16:creationId xmlns:a16="http://schemas.microsoft.com/office/drawing/2014/main" id="{7CDB507F-21B7-4C27-B0FC-D9C465C6D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579" y="460868"/>
            <a:ext cx="4828032" cy="11165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7AB1AE17-B7A3-4363-95CD-25441E2FF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2774" y="460868"/>
            <a:ext cx="4828032" cy="11165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17403657-5408-44B9-19B2-11C7672D8BBA}"/>
              </a:ext>
            </a:extLst>
          </p:cNvPr>
          <p:cNvSpPr>
            <a:spLocks noGrp="1"/>
          </p:cNvSpPr>
          <p:nvPr>
            <p:ph idx="1"/>
          </p:nvPr>
        </p:nvSpPr>
        <p:spPr>
          <a:xfrm>
            <a:off x="6755769" y="1033390"/>
            <a:ext cx="4855037" cy="4825409"/>
          </a:xfrm>
          <a:ln w="57150">
            <a:noFill/>
          </a:ln>
        </p:spPr>
        <p:txBody>
          <a:bodyPr anchor="ctr">
            <a:normAutofit/>
          </a:bodyPr>
          <a:lstStyle/>
          <a:p>
            <a:r>
              <a:rPr lang="en-US" sz="2000">
                <a:solidFill>
                  <a:schemeClr val="accent2">
                    <a:lumMod val="50000"/>
                  </a:schemeClr>
                </a:solidFill>
              </a:rPr>
              <a:t>Steelhead routing questions in the South Delta</a:t>
            </a:r>
          </a:p>
          <a:p>
            <a:r>
              <a:rPr lang="en-US" sz="2000">
                <a:solidFill>
                  <a:schemeClr val="accent2">
                    <a:lumMod val="50000"/>
                  </a:schemeClr>
                </a:solidFill>
              </a:rPr>
              <a:t>2011 – 2016 six-year steelhead study</a:t>
            </a:r>
          </a:p>
          <a:p>
            <a:r>
              <a:rPr lang="en-US" sz="2000">
                <a:solidFill>
                  <a:schemeClr val="accent2">
                    <a:lumMod val="50000"/>
                  </a:schemeClr>
                </a:solidFill>
              </a:rPr>
              <a:t>Results: Estimated route usage in the South Delta</a:t>
            </a:r>
          </a:p>
          <a:p>
            <a:r>
              <a:rPr lang="en-US" sz="2000">
                <a:solidFill>
                  <a:schemeClr val="accent2">
                    <a:lumMod val="50000"/>
                  </a:schemeClr>
                </a:solidFill>
              </a:rPr>
              <a:t>Modeling overview and hypotheses</a:t>
            </a:r>
          </a:p>
          <a:p>
            <a:pPr>
              <a:spcAft>
                <a:spcPts val="1200"/>
              </a:spcAft>
            </a:pPr>
            <a:r>
              <a:rPr lang="en-US" sz="2000">
                <a:solidFill>
                  <a:schemeClr val="accent2">
                    <a:lumMod val="50000"/>
                  </a:schemeClr>
                </a:solidFill>
              </a:rPr>
              <a:t>Results: Route use predictions, review of hypotheses</a:t>
            </a:r>
          </a:p>
        </p:txBody>
      </p:sp>
      <p:grpSp>
        <p:nvGrpSpPr>
          <p:cNvPr id="4" name="Group 3" descr="Image of Dr. Buchanan's article in the North American Journal of Fisheries Management entitled &quot;Route use of emigrating steelhead in a heavily modified river delta&quot; from 2024.">
            <a:extLst>
              <a:ext uri="{FF2B5EF4-FFF2-40B4-BE49-F238E27FC236}">
                <a16:creationId xmlns:a16="http://schemas.microsoft.com/office/drawing/2014/main" id="{283276EA-3945-0A2F-E3A4-BC1E6DED1191}"/>
              </a:ext>
            </a:extLst>
          </p:cNvPr>
          <p:cNvGrpSpPr/>
          <p:nvPr/>
        </p:nvGrpSpPr>
        <p:grpSpPr>
          <a:xfrm>
            <a:off x="373411" y="4679892"/>
            <a:ext cx="6246021" cy="1872579"/>
            <a:chOff x="5766462" y="651995"/>
            <a:chExt cx="6246021" cy="2181481"/>
          </a:xfrm>
        </p:grpSpPr>
        <p:pic>
          <p:nvPicPr>
            <p:cNvPr id="5" name="Picture 4" descr="A close up of a text&#10;&#10;AI-generated content may be incorrect.">
              <a:extLst>
                <a:ext uri="{FF2B5EF4-FFF2-40B4-BE49-F238E27FC236}">
                  <a16:creationId xmlns:a16="http://schemas.microsoft.com/office/drawing/2014/main" id="{7D9AB716-BE0D-1CBA-2718-A41B4A40D7D1}"/>
                </a:ext>
              </a:extLst>
            </p:cNvPr>
            <p:cNvPicPr>
              <a:picLocks noChangeAspect="1"/>
            </p:cNvPicPr>
            <p:nvPr/>
          </p:nvPicPr>
          <p:blipFill>
            <a:blip r:embed="rId2"/>
            <a:stretch>
              <a:fillRect/>
            </a:stretch>
          </p:blipFill>
          <p:spPr>
            <a:xfrm>
              <a:off x="5766462" y="651995"/>
              <a:ext cx="6207893" cy="2181481"/>
            </a:xfrm>
            <a:prstGeom prst="rect">
              <a:avLst/>
            </a:prstGeom>
            <a:ln>
              <a:solidFill>
                <a:schemeClr val="accent1"/>
              </a:solidFill>
            </a:ln>
          </p:spPr>
        </p:pic>
        <p:sp>
          <p:nvSpPr>
            <p:cNvPr id="6" name="TextBox 5">
              <a:extLst>
                <a:ext uri="{FF2B5EF4-FFF2-40B4-BE49-F238E27FC236}">
                  <a16:creationId xmlns:a16="http://schemas.microsoft.com/office/drawing/2014/main" id="{8FCD1DF9-0C7B-35A8-B971-48295E742911}"/>
                </a:ext>
              </a:extLst>
            </p:cNvPr>
            <p:cNvSpPr txBox="1"/>
            <p:nvPr/>
          </p:nvSpPr>
          <p:spPr>
            <a:xfrm>
              <a:off x="9125399" y="2453927"/>
              <a:ext cx="2887084" cy="369332"/>
            </a:xfrm>
            <a:prstGeom prst="rect">
              <a:avLst/>
            </a:prstGeom>
            <a:noFill/>
          </p:spPr>
          <p:txBody>
            <a:bodyPr wrap="square" rtlCol="0">
              <a:spAutoFit/>
            </a:bodyPr>
            <a:lstStyle/>
            <a:p>
              <a:pPr algn="r"/>
              <a:r>
                <a:rPr lang="en-US"/>
                <a:t>Buchanan 2024 (NAJFM)</a:t>
              </a:r>
            </a:p>
          </p:txBody>
        </p:sp>
      </p:grpSp>
    </p:spTree>
    <p:extLst>
      <p:ext uri="{BB962C8B-B14F-4D97-AF65-F5344CB8AC3E}">
        <p14:creationId xmlns:p14="http://schemas.microsoft.com/office/powerpoint/2010/main" val="3837329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8">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30">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Rectangle 32">
            <a:extLst>
              <a:ext uri="{FF2B5EF4-FFF2-40B4-BE49-F238E27FC236}">
                <a16:creationId xmlns:a16="http://schemas.microsoft.com/office/drawing/2014/main" id="{8AD54DB8-C150-4290-85D6-F5B0262BFE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35" name="Rectangle 34">
            <a:extLst>
              <a:ext uri="{FF2B5EF4-FFF2-40B4-BE49-F238E27FC236}">
                <a16:creationId xmlns:a16="http://schemas.microsoft.com/office/drawing/2014/main" id="{202E9D7B-AC8A-4860-BD41-E04FC6559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7" name="Rectangle 36">
            <a:extLst>
              <a:ext uri="{FF2B5EF4-FFF2-40B4-BE49-F238E27FC236}">
                <a16:creationId xmlns:a16="http://schemas.microsoft.com/office/drawing/2014/main" id="{697B8C9C-91DF-4F8D-94A0-2C0C660301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Head of Old River with rock barrier spanning the entrance to Old River. Photo is taken looking from Old River downstream in the San Joaquin River.">
            <a:extLst>
              <a:ext uri="{FF2B5EF4-FFF2-40B4-BE49-F238E27FC236}">
                <a16:creationId xmlns:a16="http://schemas.microsoft.com/office/drawing/2014/main" id="{17790B16-00D1-AE7E-8F6C-FC2157129373}"/>
              </a:ext>
            </a:extLst>
          </p:cNvPr>
          <p:cNvPicPr>
            <a:picLocks noChangeAspect="1"/>
          </p:cNvPicPr>
          <p:nvPr/>
        </p:nvPicPr>
        <p:blipFill>
          <a:blip r:embed="rId2">
            <a:extLst>
              <a:ext uri="{28A0092B-C50C-407E-A947-70E740481C1C}">
                <a14:useLocalDpi xmlns:a14="http://schemas.microsoft.com/office/drawing/2010/main" val="0"/>
              </a:ext>
            </a:extLst>
          </a:blip>
          <a:srcRect l="5506" r="22251" b="2"/>
          <a:stretch>
            <a:fillRect/>
          </a:stretch>
        </p:blipFill>
        <p:spPr>
          <a:xfrm>
            <a:off x="446533" y="723899"/>
            <a:ext cx="6202841" cy="5666666"/>
          </a:xfrm>
          <a:prstGeom prst="rect">
            <a:avLst/>
          </a:prstGeom>
        </p:spPr>
      </p:pic>
      <p:sp>
        <p:nvSpPr>
          <p:cNvPr id="39" name="Rectangle 38">
            <a:extLst>
              <a:ext uri="{FF2B5EF4-FFF2-40B4-BE49-F238E27FC236}">
                <a16:creationId xmlns:a16="http://schemas.microsoft.com/office/drawing/2014/main" id="{54D43BDD-ED29-4BE9-AEA1-6D0AE5A061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Title 3">
            <a:extLst>
              <a:ext uri="{FF2B5EF4-FFF2-40B4-BE49-F238E27FC236}">
                <a16:creationId xmlns:a16="http://schemas.microsoft.com/office/drawing/2014/main" id="{75956174-8155-386D-43B0-F3EF8470DADB}"/>
              </a:ext>
            </a:extLst>
          </p:cNvPr>
          <p:cNvSpPr>
            <a:spLocks noGrp="1"/>
          </p:cNvSpPr>
          <p:nvPr>
            <p:ph type="title"/>
          </p:nvPr>
        </p:nvSpPr>
        <p:spPr>
          <a:xfrm>
            <a:off x="7261934" y="1419225"/>
            <a:ext cx="4115917" cy="2085869"/>
          </a:xfrm>
        </p:spPr>
        <p:txBody>
          <a:bodyPr vert="horz" lIns="91440" tIns="45720" rIns="91440" bIns="45720" rtlCol="0" anchor="b">
            <a:normAutofit/>
          </a:bodyPr>
          <a:lstStyle/>
          <a:p>
            <a:r>
              <a:rPr lang="en-US" b="1">
                <a:solidFill>
                  <a:srgbClr val="FFFFFF"/>
                </a:solidFill>
              </a:rPr>
              <a:t>Head of old River Results</a:t>
            </a:r>
          </a:p>
        </p:txBody>
      </p:sp>
      <p:sp>
        <p:nvSpPr>
          <p:cNvPr id="5" name="Text Placeholder 4">
            <a:extLst>
              <a:ext uri="{FF2B5EF4-FFF2-40B4-BE49-F238E27FC236}">
                <a16:creationId xmlns:a16="http://schemas.microsoft.com/office/drawing/2014/main" id="{D0A260FE-C61C-BA65-1ECE-2EA2417A05E4}"/>
              </a:ext>
            </a:extLst>
          </p:cNvPr>
          <p:cNvSpPr>
            <a:spLocks noGrp="1"/>
          </p:cNvSpPr>
          <p:nvPr>
            <p:ph type="body" idx="1"/>
          </p:nvPr>
        </p:nvSpPr>
        <p:spPr>
          <a:xfrm>
            <a:off x="7261934" y="3505095"/>
            <a:ext cx="4115917" cy="1733655"/>
          </a:xfrm>
        </p:spPr>
        <p:txBody>
          <a:bodyPr vert="horz" lIns="91440" tIns="45720" rIns="91440" bIns="45720" rtlCol="0" anchor="t">
            <a:normAutofit/>
          </a:bodyPr>
          <a:lstStyle/>
          <a:p>
            <a:endParaRPr lang="en-US" sz="1600">
              <a:solidFill>
                <a:schemeClr val="bg2"/>
              </a:solidFill>
            </a:endParaRPr>
          </a:p>
        </p:txBody>
      </p:sp>
      <p:grpSp>
        <p:nvGrpSpPr>
          <p:cNvPr id="41" name="Group 40">
            <a:extLst>
              <a:ext uri="{FF2B5EF4-FFF2-40B4-BE49-F238E27FC236}">
                <a16:creationId xmlns:a16="http://schemas.microsoft.com/office/drawing/2014/main" id="{D87A5CD2-E3CD-4870-957C-173AD2C873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42" name="Rectangle 41">
              <a:extLst>
                <a:ext uri="{FF2B5EF4-FFF2-40B4-BE49-F238E27FC236}">
                  <a16:creationId xmlns:a16="http://schemas.microsoft.com/office/drawing/2014/main" id="{00BF2A26-F7CA-4E8B-BC24-1AF436CD5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Rectangle 42">
              <a:extLst>
                <a:ext uri="{FF2B5EF4-FFF2-40B4-BE49-F238E27FC236}">
                  <a16:creationId xmlns:a16="http://schemas.microsoft.com/office/drawing/2014/main" id="{5B21A4B9-14CF-4CA1-9ECF-0DE52B291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Rectangle 43">
              <a:extLst>
                <a:ext uri="{FF2B5EF4-FFF2-40B4-BE49-F238E27FC236}">
                  <a16:creationId xmlns:a16="http://schemas.microsoft.com/office/drawing/2014/main" id="{C6DADA72-F9FE-48F9-9DAD-B379AE2BC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6" name="Picture Placeholder 6">
            <a:extLst>
              <a:ext uri="{FF2B5EF4-FFF2-40B4-BE49-F238E27FC236}">
                <a16:creationId xmlns:a16="http://schemas.microsoft.com/office/drawing/2014/main" id="{E1682CF5-27B0-01D2-6FC1-5BE3A2178E73}"/>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sp>
        <p:nvSpPr>
          <p:cNvPr id="24" name="TextBox 23">
            <a:extLst>
              <a:ext uri="{FF2B5EF4-FFF2-40B4-BE49-F238E27FC236}">
                <a16:creationId xmlns:a16="http://schemas.microsoft.com/office/drawing/2014/main" id="{D324E003-EA14-807F-2BF8-6C764220379F}"/>
              </a:ext>
            </a:extLst>
          </p:cNvPr>
          <p:cNvSpPr txBox="1"/>
          <p:nvPr/>
        </p:nvSpPr>
        <p:spPr>
          <a:xfrm>
            <a:off x="419254" y="6400800"/>
            <a:ext cx="2685351" cy="246221"/>
          </a:xfrm>
          <a:prstGeom prst="rect">
            <a:avLst/>
          </a:prstGeom>
          <a:noFill/>
        </p:spPr>
        <p:txBody>
          <a:bodyPr wrap="none" rtlCol="0">
            <a:spAutoFit/>
          </a:bodyPr>
          <a:lstStyle/>
          <a:p>
            <a:r>
              <a:rPr lang="en-US" sz="1000"/>
              <a:t>Head of Old River with rock barrier (2001; DWR)</a:t>
            </a:r>
          </a:p>
        </p:txBody>
      </p:sp>
    </p:spTree>
    <p:extLst>
      <p:ext uri="{BB962C8B-B14F-4D97-AF65-F5344CB8AC3E}">
        <p14:creationId xmlns:p14="http://schemas.microsoft.com/office/powerpoint/2010/main" val="35675957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BA01EFC-8020-4D46-FBF9-74B2FB1787E8}"/>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F404549-B4DC-481C-926C-DED3EF1C5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E8FD5CD-351E-4B06-8B78-BD5102D00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E376AC7-0FE2-8C49-C773-52CA1F07F64C}"/>
              </a:ext>
            </a:extLst>
          </p:cNvPr>
          <p:cNvSpPr>
            <a:spLocks noGrp="1"/>
          </p:cNvSpPr>
          <p:nvPr>
            <p:ph type="title"/>
          </p:nvPr>
        </p:nvSpPr>
        <p:spPr>
          <a:xfrm>
            <a:off x="601255" y="702156"/>
            <a:ext cx="3409783" cy="1013800"/>
          </a:xfrm>
        </p:spPr>
        <p:txBody>
          <a:bodyPr>
            <a:normAutofit/>
          </a:bodyPr>
          <a:lstStyle/>
          <a:p>
            <a:r>
              <a:rPr lang="en-US" sz="2600" b="1"/>
              <a:t>Head of Old River – Observed Covariates</a:t>
            </a:r>
          </a:p>
        </p:txBody>
      </p:sp>
      <p:sp>
        <p:nvSpPr>
          <p:cNvPr id="19" name="Content Placeholder 8">
            <a:extLst>
              <a:ext uri="{FF2B5EF4-FFF2-40B4-BE49-F238E27FC236}">
                <a16:creationId xmlns:a16="http://schemas.microsoft.com/office/drawing/2014/main" id="{8FF8FD8F-6BC5-C149-31C8-B52A2EAFB604}"/>
              </a:ext>
            </a:extLst>
          </p:cNvPr>
          <p:cNvSpPr>
            <a:spLocks noGrp="1"/>
          </p:cNvSpPr>
          <p:nvPr>
            <p:ph idx="1"/>
          </p:nvPr>
        </p:nvSpPr>
        <p:spPr>
          <a:xfrm>
            <a:off x="601255" y="1964168"/>
            <a:ext cx="2633012" cy="2765876"/>
          </a:xfrm>
        </p:spPr>
        <p:txBody>
          <a:bodyPr>
            <a:normAutofit fontScale="92500" lnSpcReduction="20000"/>
          </a:bodyPr>
          <a:lstStyle/>
          <a:p>
            <a:r>
              <a:rPr lang="en-US">
                <a:solidFill>
                  <a:schemeClr val="bg1"/>
                </a:solidFill>
              </a:rPr>
              <a:t>Correlation between Net flow and Delta inflow = 1.0</a:t>
            </a:r>
          </a:p>
          <a:p>
            <a:pPr lvl="1"/>
            <a:r>
              <a:rPr lang="en-US">
                <a:solidFill>
                  <a:schemeClr val="bg1"/>
                </a:solidFill>
              </a:rPr>
              <a:t>Delta inflow was used in place of Net flow in modeling at HOR</a:t>
            </a:r>
          </a:p>
          <a:p>
            <a:r>
              <a:rPr lang="en-US">
                <a:solidFill>
                  <a:schemeClr val="bg1"/>
                </a:solidFill>
              </a:rPr>
              <a:t>No other evidence of multicollinearity</a:t>
            </a:r>
          </a:p>
          <a:p>
            <a:pPr lvl="1"/>
            <a:r>
              <a:rPr lang="en-US">
                <a:solidFill>
                  <a:schemeClr val="bg1"/>
                </a:solidFill>
              </a:rPr>
              <a:t>Variance inflation factor ≤ 2.2 without Net flow</a:t>
            </a:r>
            <a:endParaRPr lang="en-US" sz="1200">
              <a:solidFill>
                <a:schemeClr val="bg1"/>
              </a:solidFill>
            </a:endParaRPr>
          </a:p>
        </p:txBody>
      </p:sp>
      <p:pic>
        <p:nvPicPr>
          <p:cNvPr id="5" name="Content Placeholder 4" descr="Graph showing Head of Old River observed covariates">
            <a:extLst>
              <a:ext uri="{FF2B5EF4-FFF2-40B4-BE49-F238E27FC236}">
                <a16:creationId xmlns:a16="http://schemas.microsoft.com/office/drawing/2014/main" id="{512F36C8-9038-9F37-E2C6-49DBB3B25C42}"/>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4791522" y="1708697"/>
            <a:ext cx="6489819" cy="3461236"/>
          </a:xfrm>
          <a:prstGeom prst="rect">
            <a:avLst/>
          </a:prstGeom>
        </p:spPr>
      </p:pic>
      <p:pic>
        <p:nvPicPr>
          <p:cNvPr id="20" name="Picture Placeholder 6" descr="Small image of Delta map showing Head of Old River as the location.">
            <a:extLst>
              <a:ext uri="{FF2B5EF4-FFF2-40B4-BE49-F238E27FC236}">
                <a16:creationId xmlns:a16="http://schemas.microsoft.com/office/drawing/2014/main" id="{75B7BB88-4FE1-C56B-0346-0115BA55D40D}"/>
              </a:ext>
            </a:extLst>
          </p:cNvPr>
          <p:cNvPicPr>
            <a:picLocks noChangeAspect="1"/>
          </p:cNvPicPr>
          <p:nvPr/>
        </p:nvPicPr>
        <p:blipFill>
          <a:blip r:embed="rId4">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sp>
        <p:nvSpPr>
          <p:cNvPr id="21" name="TextBox 20">
            <a:extLst>
              <a:ext uri="{FF2B5EF4-FFF2-40B4-BE49-F238E27FC236}">
                <a16:creationId xmlns:a16="http://schemas.microsoft.com/office/drawing/2014/main" id="{2A056937-6B77-33C5-A4AA-0E1D4C024DD6}"/>
              </a:ext>
            </a:extLst>
          </p:cNvPr>
          <p:cNvSpPr txBox="1"/>
          <p:nvPr/>
        </p:nvSpPr>
        <p:spPr>
          <a:xfrm>
            <a:off x="5266253" y="1488563"/>
            <a:ext cx="1111955" cy="369332"/>
          </a:xfrm>
          <a:prstGeom prst="rect">
            <a:avLst/>
          </a:prstGeom>
          <a:solidFill>
            <a:schemeClr val="accent1">
              <a:lumMod val="20000"/>
              <a:lumOff val="80000"/>
            </a:schemeClr>
          </a:solidFill>
          <a:ln>
            <a:solidFill>
              <a:schemeClr val="accent1"/>
            </a:solidFill>
          </a:ln>
        </p:spPr>
        <p:txBody>
          <a:bodyPr wrap="square" rtlCol="0">
            <a:spAutoFit/>
          </a:bodyPr>
          <a:lstStyle/>
          <a:p>
            <a:r>
              <a:rPr lang="en-US"/>
              <a:t>Net flow</a:t>
            </a:r>
          </a:p>
        </p:txBody>
      </p:sp>
      <p:sp>
        <p:nvSpPr>
          <p:cNvPr id="22" name="TextBox 21">
            <a:extLst>
              <a:ext uri="{FF2B5EF4-FFF2-40B4-BE49-F238E27FC236}">
                <a16:creationId xmlns:a16="http://schemas.microsoft.com/office/drawing/2014/main" id="{46DF9D8D-A646-F21A-E6BD-BF5E22F5E1FC}"/>
              </a:ext>
            </a:extLst>
          </p:cNvPr>
          <p:cNvSpPr txBox="1"/>
          <p:nvPr/>
        </p:nvSpPr>
        <p:spPr>
          <a:xfrm>
            <a:off x="7337774" y="1488563"/>
            <a:ext cx="1111955" cy="369332"/>
          </a:xfrm>
          <a:prstGeom prst="rect">
            <a:avLst/>
          </a:prstGeom>
          <a:solidFill>
            <a:schemeClr val="accent1">
              <a:lumMod val="20000"/>
              <a:lumOff val="80000"/>
            </a:schemeClr>
          </a:solidFill>
          <a:ln>
            <a:solidFill>
              <a:schemeClr val="accent1"/>
            </a:solidFill>
          </a:ln>
        </p:spPr>
        <p:txBody>
          <a:bodyPr wrap="square" rtlCol="0">
            <a:spAutoFit/>
          </a:bodyPr>
          <a:lstStyle/>
          <a:p>
            <a:r>
              <a:rPr lang="en-US"/>
              <a:t>Tidal flow</a:t>
            </a:r>
          </a:p>
        </p:txBody>
      </p:sp>
      <p:sp>
        <p:nvSpPr>
          <p:cNvPr id="23" name="TextBox 22">
            <a:extLst>
              <a:ext uri="{FF2B5EF4-FFF2-40B4-BE49-F238E27FC236}">
                <a16:creationId xmlns:a16="http://schemas.microsoft.com/office/drawing/2014/main" id="{F03ED824-4CFC-A6AF-C0FB-EF401BE312CD}"/>
              </a:ext>
            </a:extLst>
          </p:cNvPr>
          <p:cNvSpPr txBox="1"/>
          <p:nvPr/>
        </p:nvSpPr>
        <p:spPr>
          <a:xfrm>
            <a:off x="9392338" y="1488563"/>
            <a:ext cx="2065868" cy="369332"/>
          </a:xfrm>
          <a:prstGeom prst="rect">
            <a:avLst/>
          </a:prstGeom>
          <a:solidFill>
            <a:schemeClr val="accent1">
              <a:lumMod val="20000"/>
              <a:lumOff val="80000"/>
            </a:schemeClr>
          </a:solidFill>
          <a:ln>
            <a:solidFill>
              <a:schemeClr val="accent1"/>
            </a:solidFill>
          </a:ln>
        </p:spPr>
        <p:txBody>
          <a:bodyPr wrap="square" rtlCol="0">
            <a:spAutoFit/>
          </a:bodyPr>
          <a:lstStyle/>
          <a:p>
            <a:r>
              <a:rPr lang="en-US"/>
              <a:t>SJR Flow Proportion</a:t>
            </a:r>
          </a:p>
        </p:txBody>
      </p:sp>
      <p:sp>
        <p:nvSpPr>
          <p:cNvPr id="24" name="TextBox 23">
            <a:extLst>
              <a:ext uri="{FF2B5EF4-FFF2-40B4-BE49-F238E27FC236}">
                <a16:creationId xmlns:a16="http://schemas.microsoft.com/office/drawing/2014/main" id="{9DAF5541-70D7-42EB-9423-BBC6F066235F}"/>
              </a:ext>
            </a:extLst>
          </p:cNvPr>
          <p:cNvSpPr txBox="1"/>
          <p:nvPr/>
        </p:nvSpPr>
        <p:spPr>
          <a:xfrm>
            <a:off x="5266253" y="5100194"/>
            <a:ext cx="1326445" cy="369332"/>
          </a:xfrm>
          <a:prstGeom prst="rect">
            <a:avLst/>
          </a:prstGeom>
          <a:solidFill>
            <a:schemeClr val="accent1">
              <a:lumMod val="20000"/>
              <a:lumOff val="80000"/>
            </a:schemeClr>
          </a:solidFill>
          <a:ln>
            <a:solidFill>
              <a:schemeClr val="accent1"/>
            </a:solidFill>
          </a:ln>
        </p:spPr>
        <p:txBody>
          <a:bodyPr wrap="square" rtlCol="0">
            <a:spAutoFit/>
          </a:bodyPr>
          <a:lstStyle/>
          <a:p>
            <a:r>
              <a:rPr lang="en-US"/>
              <a:t>Delta inflow</a:t>
            </a:r>
          </a:p>
        </p:txBody>
      </p:sp>
      <p:sp>
        <p:nvSpPr>
          <p:cNvPr id="25" name="TextBox 24">
            <a:extLst>
              <a:ext uri="{FF2B5EF4-FFF2-40B4-BE49-F238E27FC236}">
                <a16:creationId xmlns:a16="http://schemas.microsoft.com/office/drawing/2014/main" id="{70FD9E50-D6D8-577F-7AFE-AA0128CAC37A}"/>
              </a:ext>
            </a:extLst>
          </p:cNvPr>
          <p:cNvSpPr txBox="1"/>
          <p:nvPr/>
        </p:nvSpPr>
        <p:spPr>
          <a:xfrm>
            <a:off x="7337774" y="5100194"/>
            <a:ext cx="1326445" cy="369332"/>
          </a:xfrm>
          <a:prstGeom prst="rect">
            <a:avLst/>
          </a:prstGeom>
          <a:solidFill>
            <a:schemeClr val="accent1">
              <a:lumMod val="20000"/>
              <a:lumOff val="80000"/>
            </a:schemeClr>
          </a:solidFill>
          <a:ln>
            <a:solidFill>
              <a:schemeClr val="accent1"/>
            </a:solidFill>
          </a:ln>
        </p:spPr>
        <p:txBody>
          <a:bodyPr wrap="square" rtlCol="0">
            <a:spAutoFit/>
          </a:bodyPr>
          <a:lstStyle/>
          <a:p>
            <a:r>
              <a:rPr lang="en-US"/>
              <a:t>CVP exports</a:t>
            </a:r>
          </a:p>
        </p:txBody>
      </p:sp>
      <p:sp>
        <p:nvSpPr>
          <p:cNvPr id="26" name="TextBox 25">
            <a:extLst>
              <a:ext uri="{FF2B5EF4-FFF2-40B4-BE49-F238E27FC236}">
                <a16:creationId xmlns:a16="http://schemas.microsoft.com/office/drawing/2014/main" id="{9C435121-1003-652F-6F2F-64D9360C9E3F}"/>
              </a:ext>
            </a:extLst>
          </p:cNvPr>
          <p:cNvSpPr txBox="1"/>
          <p:nvPr/>
        </p:nvSpPr>
        <p:spPr>
          <a:xfrm>
            <a:off x="9392338" y="5100194"/>
            <a:ext cx="1365957" cy="369332"/>
          </a:xfrm>
          <a:prstGeom prst="rect">
            <a:avLst/>
          </a:prstGeom>
          <a:solidFill>
            <a:schemeClr val="accent1">
              <a:lumMod val="20000"/>
              <a:lumOff val="80000"/>
            </a:schemeClr>
          </a:solidFill>
          <a:ln>
            <a:solidFill>
              <a:schemeClr val="accent1"/>
            </a:solidFill>
          </a:ln>
        </p:spPr>
        <p:txBody>
          <a:bodyPr wrap="square" rtlCol="0">
            <a:spAutoFit/>
          </a:bodyPr>
          <a:lstStyle/>
          <a:p>
            <a:r>
              <a:rPr lang="en-US"/>
              <a:t>SWP exports</a:t>
            </a:r>
          </a:p>
        </p:txBody>
      </p:sp>
      <p:sp>
        <p:nvSpPr>
          <p:cNvPr id="27" name="TextBox 26">
            <a:extLst>
              <a:ext uri="{FF2B5EF4-FFF2-40B4-BE49-F238E27FC236}">
                <a16:creationId xmlns:a16="http://schemas.microsoft.com/office/drawing/2014/main" id="{C77417C9-2F37-7A95-6A11-560A7C216054}"/>
              </a:ext>
            </a:extLst>
          </p:cNvPr>
          <p:cNvSpPr txBox="1"/>
          <p:nvPr/>
        </p:nvSpPr>
        <p:spPr>
          <a:xfrm>
            <a:off x="3523320" y="2363453"/>
            <a:ext cx="1253068" cy="646331"/>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US"/>
              <a:t>Local flow conditions</a:t>
            </a:r>
          </a:p>
        </p:txBody>
      </p:sp>
      <p:sp>
        <p:nvSpPr>
          <p:cNvPr id="28" name="TextBox 27">
            <a:extLst>
              <a:ext uri="{FF2B5EF4-FFF2-40B4-BE49-F238E27FC236}">
                <a16:creationId xmlns:a16="http://schemas.microsoft.com/office/drawing/2014/main" id="{1B6D189A-B2E8-477E-8C0D-43A86666233C}"/>
              </a:ext>
            </a:extLst>
          </p:cNvPr>
          <p:cNvSpPr txBox="1"/>
          <p:nvPr/>
        </p:nvSpPr>
        <p:spPr>
          <a:xfrm>
            <a:off x="3324867" y="3736202"/>
            <a:ext cx="1459088" cy="646331"/>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US"/>
              <a:t>Management metrics</a:t>
            </a:r>
          </a:p>
        </p:txBody>
      </p:sp>
      <p:sp>
        <p:nvSpPr>
          <p:cNvPr id="29" name="Rectangle 28" descr="Image box">
            <a:extLst>
              <a:ext uri="{FF2B5EF4-FFF2-40B4-BE49-F238E27FC236}">
                <a16:creationId xmlns:a16="http://schemas.microsoft.com/office/drawing/2014/main" id="{C519DB07-BFE6-20F2-DE39-82C29469380F}"/>
              </a:ext>
            </a:extLst>
          </p:cNvPr>
          <p:cNvSpPr/>
          <p:nvPr/>
        </p:nvSpPr>
        <p:spPr>
          <a:xfrm>
            <a:off x="4823844" y="1400635"/>
            <a:ext cx="2152690" cy="4204297"/>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2018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7E515-0F4A-73BE-4478-3B9BEF056CD4}"/>
              </a:ext>
            </a:extLst>
          </p:cNvPr>
          <p:cNvSpPr>
            <a:spLocks noGrp="1"/>
          </p:cNvSpPr>
          <p:nvPr>
            <p:ph type="title"/>
          </p:nvPr>
        </p:nvSpPr>
        <p:spPr/>
        <p:txBody>
          <a:bodyPr>
            <a:normAutofit/>
          </a:bodyPr>
          <a:lstStyle/>
          <a:p>
            <a:r>
              <a:rPr lang="en-US" sz="3200" b="1"/>
              <a:t>Head of Old River – Covariate Weights and Effect Size</a:t>
            </a:r>
          </a:p>
        </p:txBody>
      </p:sp>
      <p:graphicFrame>
        <p:nvGraphicFramePr>
          <p:cNvPr id="8" name="Content Placeholder 7">
            <a:extLst>
              <a:ext uri="{FF2B5EF4-FFF2-40B4-BE49-F238E27FC236}">
                <a16:creationId xmlns:a16="http://schemas.microsoft.com/office/drawing/2014/main" id="{04FC156A-7E46-F2FF-63A2-A8C7572D728D}"/>
              </a:ext>
            </a:extLst>
          </p:cNvPr>
          <p:cNvGraphicFramePr>
            <a:graphicFrameLocks noGrp="1"/>
          </p:cNvGraphicFramePr>
          <p:nvPr>
            <p:ph sz="half" idx="1"/>
            <p:extLst>
              <p:ext uri="{D42A27DB-BD31-4B8C-83A1-F6EECF244321}">
                <p14:modId xmlns:p14="http://schemas.microsoft.com/office/powerpoint/2010/main" val="1656054021"/>
              </p:ext>
            </p:extLst>
          </p:nvPr>
        </p:nvGraphicFramePr>
        <p:xfrm>
          <a:off x="262647" y="2227263"/>
          <a:ext cx="6162471" cy="3708400"/>
        </p:xfrm>
        <a:graphic>
          <a:graphicData uri="http://schemas.openxmlformats.org/drawingml/2006/table">
            <a:tbl>
              <a:tblPr firstRow="1" bandRow="1">
                <a:tableStyleId>{5C22544A-7EE6-4342-B048-85BDC9FD1C3A}</a:tableStyleId>
              </a:tblPr>
              <a:tblGrid>
                <a:gridCol w="2290864">
                  <a:extLst>
                    <a:ext uri="{9D8B030D-6E8A-4147-A177-3AD203B41FA5}">
                      <a16:colId xmlns:a16="http://schemas.microsoft.com/office/drawing/2014/main" val="2267229723"/>
                    </a:ext>
                  </a:extLst>
                </a:gridCol>
                <a:gridCol w="1478604">
                  <a:extLst>
                    <a:ext uri="{9D8B030D-6E8A-4147-A177-3AD203B41FA5}">
                      <a16:colId xmlns:a16="http://schemas.microsoft.com/office/drawing/2014/main" val="2051417448"/>
                    </a:ext>
                  </a:extLst>
                </a:gridCol>
                <a:gridCol w="2393003">
                  <a:extLst>
                    <a:ext uri="{9D8B030D-6E8A-4147-A177-3AD203B41FA5}">
                      <a16:colId xmlns:a16="http://schemas.microsoft.com/office/drawing/2014/main" val="4018991595"/>
                    </a:ext>
                  </a:extLst>
                </a:gridCol>
              </a:tblGrid>
              <a:tr h="370840">
                <a:tc>
                  <a:txBody>
                    <a:bodyPr/>
                    <a:lstStyle/>
                    <a:p>
                      <a:r>
                        <a:rPr lang="en-US"/>
                        <a:t>Covariate</a:t>
                      </a:r>
                    </a:p>
                  </a:txBody>
                  <a:tcPr/>
                </a:tc>
                <a:tc>
                  <a:txBody>
                    <a:bodyPr/>
                    <a:lstStyle/>
                    <a:p>
                      <a:r>
                        <a:rPr lang="en-US"/>
                        <a:t>Type</a:t>
                      </a:r>
                    </a:p>
                  </a:txBody>
                  <a:tcPr/>
                </a:tc>
                <a:tc>
                  <a:txBody>
                    <a:bodyPr/>
                    <a:lstStyle/>
                    <a:p>
                      <a:pPr algn="ctr"/>
                      <a:r>
                        <a:rPr lang="en-US"/>
                        <a:t>Total weight</a:t>
                      </a:r>
                    </a:p>
                  </a:txBody>
                  <a:tcPr/>
                </a:tc>
                <a:extLst>
                  <a:ext uri="{0D108BD9-81ED-4DB2-BD59-A6C34878D82A}">
                    <a16:rowId xmlns:a16="http://schemas.microsoft.com/office/drawing/2014/main" val="1596938998"/>
                  </a:ext>
                </a:extLst>
              </a:tr>
              <a:tr h="370840">
                <a:tc>
                  <a:txBody>
                    <a:bodyPr/>
                    <a:lstStyle/>
                    <a:p>
                      <a:r>
                        <a:rPr lang="en-US"/>
                        <a:t>Barrier at HOR</a:t>
                      </a:r>
                    </a:p>
                  </a:txBody>
                  <a:tcPr/>
                </a:tc>
                <a:tc>
                  <a:txBody>
                    <a:bodyPr/>
                    <a:lstStyle/>
                    <a:p>
                      <a:r>
                        <a:rPr lang="en-US"/>
                        <a:t>NA</a:t>
                      </a:r>
                    </a:p>
                  </a:txBody>
                  <a:tcPr/>
                </a:tc>
                <a:tc>
                  <a:txBody>
                    <a:bodyPr/>
                    <a:lstStyle/>
                    <a:p>
                      <a:pPr algn="ctr"/>
                      <a:r>
                        <a:rPr lang="en-US"/>
                        <a:t>Included in all models</a:t>
                      </a:r>
                    </a:p>
                  </a:txBody>
                  <a:tcPr/>
                </a:tc>
                <a:extLst>
                  <a:ext uri="{0D108BD9-81ED-4DB2-BD59-A6C34878D82A}">
                    <a16:rowId xmlns:a16="http://schemas.microsoft.com/office/drawing/2014/main" val="2053307872"/>
                  </a:ext>
                </a:extLst>
              </a:tr>
              <a:tr h="370840">
                <a:tc>
                  <a:txBody>
                    <a:bodyPr/>
                    <a:lstStyle/>
                    <a:p>
                      <a:r>
                        <a:rPr lang="en-US"/>
                        <a:t>Net flow at entry</a:t>
                      </a:r>
                    </a:p>
                  </a:txBody>
                  <a:tcPr/>
                </a:tc>
                <a:tc>
                  <a:txBody>
                    <a:bodyPr/>
                    <a:lstStyle/>
                    <a:p>
                      <a:r>
                        <a:rPr lang="en-US"/>
                        <a:t>Local</a:t>
                      </a:r>
                    </a:p>
                  </a:txBody>
                  <a:tcPr/>
                </a:tc>
                <a:tc>
                  <a:txBody>
                    <a:bodyPr/>
                    <a:lstStyle/>
                    <a:p>
                      <a:pPr algn="ctr"/>
                      <a:r>
                        <a:rPr lang="en-US"/>
                        <a:t>-- See Delta inflow --</a:t>
                      </a:r>
                    </a:p>
                  </a:txBody>
                  <a:tcPr/>
                </a:tc>
                <a:extLst>
                  <a:ext uri="{0D108BD9-81ED-4DB2-BD59-A6C34878D82A}">
                    <a16:rowId xmlns:a16="http://schemas.microsoft.com/office/drawing/2014/main" val="1731521112"/>
                  </a:ext>
                </a:extLst>
              </a:tr>
              <a:tr h="370840">
                <a:tc>
                  <a:txBody>
                    <a:bodyPr/>
                    <a:lstStyle/>
                    <a:p>
                      <a:r>
                        <a:rPr lang="en-US"/>
                        <a:t>Tidal flow</a:t>
                      </a:r>
                    </a:p>
                  </a:txBody>
                  <a:tcPr/>
                </a:tc>
                <a:tc>
                  <a:txBody>
                    <a:bodyPr/>
                    <a:lstStyle/>
                    <a:p>
                      <a:r>
                        <a:rPr lang="en-US"/>
                        <a:t>Local</a:t>
                      </a:r>
                    </a:p>
                  </a:txBody>
                  <a:tcPr/>
                </a:tc>
                <a:tc>
                  <a:txBody>
                    <a:bodyPr/>
                    <a:lstStyle/>
                    <a:p>
                      <a:pPr algn="ctr"/>
                      <a:r>
                        <a:rPr lang="en-US"/>
                        <a:t>0.241</a:t>
                      </a:r>
                    </a:p>
                  </a:txBody>
                  <a:tcPr/>
                </a:tc>
                <a:extLst>
                  <a:ext uri="{0D108BD9-81ED-4DB2-BD59-A6C34878D82A}">
                    <a16:rowId xmlns:a16="http://schemas.microsoft.com/office/drawing/2014/main" val="1699859113"/>
                  </a:ext>
                </a:extLst>
              </a:tr>
              <a:tr h="370840">
                <a:tc>
                  <a:txBody>
                    <a:bodyPr/>
                    <a:lstStyle/>
                    <a:p>
                      <a:r>
                        <a:rPr lang="en-US"/>
                        <a:t>Flow proportion</a:t>
                      </a:r>
                    </a:p>
                  </a:txBody>
                  <a:tcPr/>
                </a:tc>
                <a:tc>
                  <a:txBody>
                    <a:bodyPr/>
                    <a:lstStyle/>
                    <a:p>
                      <a:r>
                        <a:rPr lang="en-US"/>
                        <a:t>Local</a:t>
                      </a:r>
                    </a:p>
                  </a:txBody>
                  <a:tcPr/>
                </a:tc>
                <a:tc>
                  <a:txBody>
                    <a:bodyPr/>
                    <a:lstStyle/>
                    <a:p>
                      <a:pPr algn="ctr"/>
                      <a:r>
                        <a:rPr lang="en-US"/>
                        <a:t>1.000</a:t>
                      </a:r>
                    </a:p>
                  </a:txBody>
                  <a:tcPr/>
                </a:tc>
                <a:extLst>
                  <a:ext uri="{0D108BD9-81ED-4DB2-BD59-A6C34878D82A}">
                    <a16:rowId xmlns:a16="http://schemas.microsoft.com/office/drawing/2014/main" val="701680144"/>
                  </a:ext>
                </a:extLst>
              </a:tr>
              <a:tr h="370840">
                <a:tc>
                  <a:txBody>
                    <a:bodyPr/>
                    <a:lstStyle/>
                    <a:p>
                      <a:r>
                        <a:rPr lang="en-US"/>
                        <a:t>Delta inflow (log scale)</a:t>
                      </a:r>
                    </a:p>
                  </a:txBody>
                  <a:tcPr/>
                </a:tc>
                <a:tc>
                  <a:txBody>
                    <a:bodyPr/>
                    <a:lstStyle/>
                    <a:p>
                      <a:r>
                        <a:rPr lang="en-US"/>
                        <a:t>Management</a:t>
                      </a:r>
                    </a:p>
                  </a:txBody>
                  <a:tcPr/>
                </a:tc>
                <a:tc>
                  <a:txBody>
                    <a:bodyPr/>
                    <a:lstStyle/>
                    <a:p>
                      <a:pPr algn="ctr"/>
                      <a:r>
                        <a:rPr lang="en-US"/>
                        <a:t>1.000</a:t>
                      </a:r>
                    </a:p>
                  </a:txBody>
                  <a:tcPr/>
                </a:tc>
                <a:extLst>
                  <a:ext uri="{0D108BD9-81ED-4DB2-BD59-A6C34878D82A}">
                    <a16:rowId xmlns:a16="http://schemas.microsoft.com/office/drawing/2014/main" val="1164024062"/>
                  </a:ext>
                </a:extLst>
              </a:tr>
              <a:tr h="370840">
                <a:tc>
                  <a:txBody>
                    <a:bodyPr/>
                    <a:lstStyle/>
                    <a:p>
                      <a:r>
                        <a:rPr lang="en-US"/>
                        <a:t>Exports at CVP</a:t>
                      </a:r>
                    </a:p>
                  </a:txBody>
                  <a:tcPr/>
                </a:tc>
                <a:tc>
                  <a:txBody>
                    <a:bodyPr/>
                    <a:lstStyle/>
                    <a:p>
                      <a:r>
                        <a:rPr lang="en-US"/>
                        <a:t>Management</a:t>
                      </a:r>
                    </a:p>
                  </a:txBody>
                  <a:tcPr/>
                </a:tc>
                <a:tc>
                  <a:txBody>
                    <a:bodyPr/>
                    <a:lstStyle/>
                    <a:p>
                      <a:pPr algn="ctr"/>
                      <a:r>
                        <a:rPr lang="en-US"/>
                        <a:t>0.177</a:t>
                      </a:r>
                    </a:p>
                  </a:txBody>
                  <a:tcPr/>
                </a:tc>
                <a:extLst>
                  <a:ext uri="{0D108BD9-81ED-4DB2-BD59-A6C34878D82A}">
                    <a16:rowId xmlns:a16="http://schemas.microsoft.com/office/drawing/2014/main" val="815471912"/>
                  </a:ext>
                </a:extLst>
              </a:tr>
              <a:tr h="370840">
                <a:tc>
                  <a:txBody>
                    <a:bodyPr/>
                    <a:lstStyle/>
                    <a:p>
                      <a:r>
                        <a:rPr lang="en-US"/>
                        <a:t>Exports at SWP</a:t>
                      </a:r>
                    </a:p>
                  </a:txBody>
                  <a:tcPr/>
                </a:tc>
                <a:tc>
                  <a:txBody>
                    <a:bodyPr/>
                    <a:lstStyle/>
                    <a:p>
                      <a:r>
                        <a:rPr lang="en-US"/>
                        <a:t>Management</a:t>
                      </a:r>
                    </a:p>
                  </a:txBody>
                  <a:tcPr/>
                </a:tc>
                <a:tc>
                  <a:txBody>
                    <a:bodyPr/>
                    <a:lstStyle/>
                    <a:p>
                      <a:pPr algn="ctr"/>
                      <a:r>
                        <a:rPr lang="en-US"/>
                        <a:t>0.802</a:t>
                      </a:r>
                    </a:p>
                  </a:txBody>
                  <a:tcPr/>
                </a:tc>
                <a:extLst>
                  <a:ext uri="{0D108BD9-81ED-4DB2-BD59-A6C34878D82A}">
                    <a16:rowId xmlns:a16="http://schemas.microsoft.com/office/drawing/2014/main" val="2677473311"/>
                  </a:ext>
                </a:extLst>
              </a:tr>
              <a:tr h="370840">
                <a:tc>
                  <a:txBody>
                    <a:bodyPr/>
                    <a:lstStyle/>
                    <a:p>
                      <a:r>
                        <a:rPr lang="en-US"/>
                        <a:t>Fork length</a:t>
                      </a:r>
                    </a:p>
                  </a:txBody>
                  <a:tcPr/>
                </a:tc>
                <a:tc>
                  <a:txBody>
                    <a:bodyPr/>
                    <a:lstStyle/>
                    <a:p>
                      <a:r>
                        <a:rPr lang="en-US"/>
                        <a:t>Individual</a:t>
                      </a:r>
                    </a:p>
                  </a:txBody>
                  <a:tcPr/>
                </a:tc>
                <a:tc>
                  <a:txBody>
                    <a:bodyPr/>
                    <a:lstStyle/>
                    <a:p>
                      <a:pPr algn="ctr"/>
                      <a:r>
                        <a:rPr lang="en-US"/>
                        <a:t>1.000</a:t>
                      </a:r>
                    </a:p>
                  </a:txBody>
                  <a:tcPr/>
                </a:tc>
                <a:extLst>
                  <a:ext uri="{0D108BD9-81ED-4DB2-BD59-A6C34878D82A}">
                    <a16:rowId xmlns:a16="http://schemas.microsoft.com/office/drawing/2014/main" val="3028561992"/>
                  </a:ext>
                </a:extLst>
              </a:tr>
              <a:tr h="370840">
                <a:tc>
                  <a:txBody>
                    <a:bodyPr/>
                    <a:lstStyle/>
                    <a:p>
                      <a:r>
                        <a:rPr lang="en-US"/>
                        <a:t>Time of day</a:t>
                      </a:r>
                    </a:p>
                  </a:txBody>
                  <a:tcPr/>
                </a:tc>
                <a:tc>
                  <a:txBody>
                    <a:bodyPr/>
                    <a:lstStyle/>
                    <a:p>
                      <a:r>
                        <a:rPr lang="en-US"/>
                        <a:t>Individual</a:t>
                      </a:r>
                    </a:p>
                  </a:txBody>
                  <a:tcPr/>
                </a:tc>
                <a:tc>
                  <a:txBody>
                    <a:bodyPr/>
                    <a:lstStyle/>
                    <a:p>
                      <a:pPr algn="ctr"/>
                      <a:r>
                        <a:rPr lang="en-US"/>
                        <a:t>0.782</a:t>
                      </a:r>
                    </a:p>
                  </a:txBody>
                  <a:tcPr/>
                </a:tc>
                <a:extLst>
                  <a:ext uri="{0D108BD9-81ED-4DB2-BD59-A6C34878D82A}">
                    <a16:rowId xmlns:a16="http://schemas.microsoft.com/office/drawing/2014/main" val="1335230715"/>
                  </a:ext>
                </a:extLst>
              </a:tr>
            </a:tbl>
          </a:graphicData>
        </a:graphic>
      </p:graphicFrame>
      <p:pic>
        <p:nvPicPr>
          <p:cNvPr id="7" name="Content Placeholder 6" descr="Graph of Head of Old River covariates focusing on fork length, delta inflow, and SJR flow proportion.">
            <a:extLst>
              <a:ext uri="{FF2B5EF4-FFF2-40B4-BE49-F238E27FC236}">
                <a16:creationId xmlns:a16="http://schemas.microsoft.com/office/drawing/2014/main" id="{ED7A3D66-E75C-89F7-A5E0-D618063F0D3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l="3827" t="3827" r="2406" b="4319"/>
          <a:stretch>
            <a:fillRect/>
          </a:stretch>
        </p:blipFill>
        <p:spPr>
          <a:xfrm>
            <a:off x="7002521" y="1924383"/>
            <a:ext cx="4887445" cy="4787701"/>
          </a:xfrm>
        </p:spPr>
      </p:pic>
      <p:pic>
        <p:nvPicPr>
          <p:cNvPr id="14" name="Picture Placeholder 6" descr="Small image of Delta map showing Head of Old River as the location.">
            <a:extLst>
              <a:ext uri="{FF2B5EF4-FFF2-40B4-BE49-F238E27FC236}">
                <a16:creationId xmlns:a16="http://schemas.microsoft.com/office/drawing/2014/main" id="{4F47174D-7696-84B2-8327-BB44C69FDC06}"/>
              </a:ext>
            </a:extLst>
          </p:cNvPr>
          <p:cNvPicPr>
            <a:picLocks noChangeAspect="1"/>
          </p:cNvPicPr>
          <p:nvPr/>
        </p:nvPicPr>
        <p:blipFill>
          <a:blip r:embed="rId4">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grpSp>
        <p:nvGrpSpPr>
          <p:cNvPr id="20" name="Group 19" descr="Text box">
            <a:extLst>
              <a:ext uri="{FF2B5EF4-FFF2-40B4-BE49-F238E27FC236}">
                <a16:creationId xmlns:a16="http://schemas.microsoft.com/office/drawing/2014/main" id="{459DB835-E729-87EE-C0DF-7483683575C5}"/>
              </a:ext>
            </a:extLst>
          </p:cNvPr>
          <p:cNvGrpSpPr/>
          <p:nvPr/>
        </p:nvGrpSpPr>
        <p:grpSpPr>
          <a:xfrm>
            <a:off x="2193587" y="6254885"/>
            <a:ext cx="5890098" cy="457199"/>
            <a:chOff x="2193587" y="6254885"/>
            <a:chExt cx="5890098" cy="457199"/>
          </a:xfrm>
        </p:grpSpPr>
        <p:sp>
          <p:nvSpPr>
            <p:cNvPr id="16" name="TextBox 15">
              <a:extLst>
                <a:ext uri="{FF2B5EF4-FFF2-40B4-BE49-F238E27FC236}">
                  <a16:creationId xmlns:a16="http://schemas.microsoft.com/office/drawing/2014/main" id="{842A2677-4CF3-8740-EB32-F7C0BC13F973}"/>
                </a:ext>
              </a:extLst>
            </p:cNvPr>
            <p:cNvSpPr txBox="1"/>
            <p:nvPr/>
          </p:nvSpPr>
          <p:spPr>
            <a:xfrm>
              <a:off x="2193587" y="6342752"/>
              <a:ext cx="4377447" cy="369332"/>
            </a:xfrm>
            <a:prstGeom prst="rect">
              <a:avLst/>
            </a:prstGeom>
            <a:noFill/>
          </p:spPr>
          <p:txBody>
            <a:bodyPr wrap="square" rtlCol="0">
              <a:spAutoFit/>
            </a:bodyPr>
            <a:lstStyle/>
            <a:p>
              <a:r>
                <a:rPr lang="en-US"/>
                <a:t>Positive effect → more likely to stay in SJR</a:t>
              </a:r>
            </a:p>
          </p:txBody>
        </p:sp>
        <p:cxnSp>
          <p:nvCxnSpPr>
            <p:cNvPr id="17" name="Straight Arrow Connector 16">
              <a:extLst>
                <a:ext uri="{FF2B5EF4-FFF2-40B4-BE49-F238E27FC236}">
                  <a16:creationId xmlns:a16="http://schemas.microsoft.com/office/drawing/2014/main" id="{CC39A95F-9A63-E1C2-534A-4BC6D5376940}"/>
                </a:ext>
              </a:extLst>
            </p:cNvPr>
            <p:cNvCxnSpPr>
              <a:cxnSpLocks/>
            </p:cNvCxnSpPr>
            <p:nvPr/>
          </p:nvCxnSpPr>
          <p:spPr>
            <a:xfrm flipV="1">
              <a:off x="6293796" y="6254885"/>
              <a:ext cx="1789889" cy="262647"/>
            </a:xfrm>
            <a:prstGeom prst="straightConnector1">
              <a:avLst/>
            </a:prstGeom>
            <a:ln>
              <a:solidFill>
                <a:schemeClr val="accent1">
                  <a:lumMod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23" name="Group 22" descr="Text Box">
            <a:extLst>
              <a:ext uri="{FF2B5EF4-FFF2-40B4-BE49-F238E27FC236}">
                <a16:creationId xmlns:a16="http://schemas.microsoft.com/office/drawing/2014/main" id="{B9D4EE30-5F39-EC85-CFC3-D207A2BE597F}"/>
              </a:ext>
            </a:extLst>
          </p:cNvPr>
          <p:cNvGrpSpPr/>
          <p:nvPr/>
        </p:nvGrpSpPr>
        <p:grpSpPr>
          <a:xfrm>
            <a:off x="175097" y="3740285"/>
            <a:ext cx="10914662" cy="2398922"/>
            <a:chOff x="175097" y="3740285"/>
            <a:chExt cx="10914662" cy="2398922"/>
          </a:xfrm>
        </p:grpSpPr>
        <p:sp>
          <p:nvSpPr>
            <p:cNvPr id="21" name="Rectangle 20">
              <a:extLst>
                <a:ext uri="{FF2B5EF4-FFF2-40B4-BE49-F238E27FC236}">
                  <a16:creationId xmlns:a16="http://schemas.microsoft.com/office/drawing/2014/main" id="{29877E98-70A4-BD38-57A9-699D7DE43249}"/>
                </a:ext>
              </a:extLst>
            </p:cNvPr>
            <p:cNvSpPr/>
            <p:nvPr/>
          </p:nvSpPr>
          <p:spPr>
            <a:xfrm>
              <a:off x="175097" y="3740285"/>
              <a:ext cx="6336177"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A1F4135-3BC6-BFC4-ECF8-853BBAFFCEC7}"/>
                </a:ext>
              </a:extLst>
            </p:cNvPr>
            <p:cNvSpPr/>
            <p:nvPr/>
          </p:nvSpPr>
          <p:spPr>
            <a:xfrm>
              <a:off x="7261698" y="5833121"/>
              <a:ext cx="3828061"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descr="Red Box">
            <a:extLst>
              <a:ext uri="{FF2B5EF4-FFF2-40B4-BE49-F238E27FC236}">
                <a16:creationId xmlns:a16="http://schemas.microsoft.com/office/drawing/2014/main" id="{18DAB2FC-B8F0-1FA9-289D-3116FCDA2F76}"/>
              </a:ext>
            </a:extLst>
          </p:cNvPr>
          <p:cNvGrpSpPr/>
          <p:nvPr/>
        </p:nvGrpSpPr>
        <p:grpSpPr>
          <a:xfrm>
            <a:off x="175097" y="4760391"/>
            <a:ext cx="10914662" cy="760347"/>
            <a:chOff x="175097" y="4760391"/>
            <a:chExt cx="10914662" cy="760347"/>
          </a:xfrm>
        </p:grpSpPr>
        <p:sp>
          <p:nvSpPr>
            <p:cNvPr id="26" name="Rectangle 25">
              <a:extLst>
                <a:ext uri="{FF2B5EF4-FFF2-40B4-BE49-F238E27FC236}">
                  <a16:creationId xmlns:a16="http://schemas.microsoft.com/office/drawing/2014/main" id="{053BFA2B-3065-DE90-7F5A-013F5A743869}"/>
                </a:ext>
              </a:extLst>
            </p:cNvPr>
            <p:cNvSpPr/>
            <p:nvPr/>
          </p:nvSpPr>
          <p:spPr>
            <a:xfrm>
              <a:off x="175097" y="5214652"/>
              <a:ext cx="6336177"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EF67EA2-2174-AE7E-8509-F3BD26BE8D2F}"/>
                </a:ext>
              </a:extLst>
            </p:cNvPr>
            <p:cNvSpPr/>
            <p:nvPr/>
          </p:nvSpPr>
          <p:spPr>
            <a:xfrm>
              <a:off x="7261698" y="4760391"/>
              <a:ext cx="3828061"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descr="Text Box">
            <a:extLst>
              <a:ext uri="{FF2B5EF4-FFF2-40B4-BE49-F238E27FC236}">
                <a16:creationId xmlns:a16="http://schemas.microsoft.com/office/drawing/2014/main" id="{8524E6D0-491D-EE2E-E730-2029E7C623E1}"/>
              </a:ext>
            </a:extLst>
          </p:cNvPr>
          <p:cNvGrpSpPr/>
          <p:nvPr/>
        </p:nvGrpSpPr>
        <p:grpSpPr>
          <a:xfrm>
            <a:off x="175096" y="4129661"/>
            <a:ext cx="10914663" cy="1447221"/>
            <a:chOff x="175096" y="4129661"/>
            <a:chExt cx="10914663" cy="1447221"/>
          </a:xfrm>
        </p:grpSpPr>
        <p:sp>
          <p:nvSpPr>
            <p:cNvPr id="24" name="Rectangle 23">
              <a:extLst>
                <a:ext uri="{FF2B5EF4-FFF2-40B4-BE49-F238E27FC236}">
                  <a16:creationId xmlns:a16="http://schemas.microsoft.com/office/drawing/2014/main" id="{A145D9C2-1C49-DF49-9990-CC87BDA9A36D}"/>
                </a:ext>
              </a:extLst>
            </p:cNvPr>
            <p:cNvSpPr/>
            <p:nvPr/>
          </p:nvSpPr>
          <p:spPr>
            <a:xfrm>
              <a:off x="175096" y="4129661"/>
              <a:ext cx="6336177"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1B4D4DF-A352-6DEB-87BF-7E670AE392C9}"/>
                </a:ext>
              </a:extLst>
            </p:cNvPr>
            <p:cNvSpPr/>
            <p:nvPr/>
          </p:nvSpPr>
          <p:spPr>
            <a:xfrm>
              <a:off x="7261698" y="5270796"/>
              <a:ext cx="3828061"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5145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F404549-B4DC-481C-926C-DED3EF1C5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E8FD5CD-351E-4B06-8B78-BD5102D00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3E7B0466-2A7F-3E3C-3FA7-7B17526DBED1}"/>
              </a:ext>
            </a:extLst>
          </p:cNvPr>
          <p:cNvSpPr>
            <a:spLocks noGrp="1"/>
          </p:cNvSpPr>
          <p:nvPr>
            <p:ph type="title"/>
          </p:nvPr>
        </p:nvSpPr>
        <p:spPr>
          <a:xfrm>
            <a:off x="601255" y="702156"/>
            <a:ext cx="3409783" cy="1013800"/>
          </a:xfrm>
        </p:spPr>
        <p:txBody>
          <a:bodyPr>
            <a:normAutofit/>
          </a:bodyPr>
          <a:lstStyle/>
          <a:p>
            <a:pPr>
              <a:lnSpc>
                <a:spcPct val="90000"/>
              </a:lnSpc>
            </a:pPr>
            <a:r>
              <a:rPr lang="en-US" sz="2200" b="1"/>
              <a:t>Head of Old River – Predicted probability of Using SJR route</a:t>
            </a:r>
          </a:p>
        </p:txBody>
      </p:sp>
      <p:sp>
        <p:nvSpPr>
          <p:cNvPr id="10" name="Content Placeholder 9">
            <a:extLst>
              <a:ext uri="{FF2B5EF4-FFF2-40B4-BE49-F238E27FC236}">
                <a16:creationId xmlns:a16="http://schemas.microsoft.com/office/drawing/2014/main" id="{7523FA52-3935-A462-C873-2DF2304C4B2A}"/>
              </a:ext>
            </a:extLst>
          </p:cNvPr>
          <p:cNvSpPr>
            <a:spLocks noGrp="1"/>
          </p:cNvSpPr>
          <p:nvPr>
            <p:ph idx="1"/>
          </p:nvPr>
        </p:nvSpPr>
        <p:spPr>
          <a:xfrm>
            <a:off x="601255" y="1964168"/>
            <a:ext cx="3409782" cy="4036582"/>
          </a:xfrm>
        </p:spPr>
        <p:txBody>
          <a:bodyPr>
            <a:normAutofit/>
          </a:bodyPr>
          <a:lstStyle/>
          <a:p>
            <a:r>
              <a:rPr lang="en-US">
                <a:solidFill>
                  <a:schemeClr val="bg1"/>
                </a:solidFill>
              </a:rPr>
              <a:t>Predictions were computed for daytime at study-wide means of other covariates:</a:t>
            </a:r>
          </a:p>
          <a:p>
            <a:pPr lvl="1"/>
            <a:r>
              <a:rPr lang="en-US">
                <a:solidFill>
                  <a:schemeClr val="bg1"/>
                </a:solidFill>
              </a:rPr>
              <a:t>Fork length = 245 mm</a:t>
            </a:r>
          </a:p>
          <a:p>
            <a:pPr lvl="1"/>
            <a:r>
              <a:rPr lang="en-US">
                <a:solidFill>
                  <a:schemeClr val="bg1"/>
                </a:solidFill>
              </a:rPr>
              <a:t>Tidal flow = 4.6 m</a:t>
            </a:r>
            <a:r>
              <a:rPr lang="en-US" baseline="30000">
                <a:solidFill>
                  <a:schemeClr val="bg1"/>
                </a:solidFill>
              </a:rPr>
              <a:t>3</a:t>
            </a:r>
            <a:r>
              <a:rPr lang="en-US">
                <a:solidFill>
                  <a:schemeClr val="bg1"/>
                </a:solidFill>
              </a:rPr>
              <a:t>/s</a:t>
            </a:r>
          </a:p>
          <a:p>
            <a:pPr lvl="1"/>
            <a:r>
              <a:rPr lang="en-US">
                <a:solidFill>
                  <a:schemeClr val="bg1"/>
                </a:solidFill>
              </a:rPr>
              <a:t>SJR flow proportion = 0.48</a:t>
            </a:r>
          </a:p>
          <a:p>
            <a:pPr lvl="1"/>
            <a:r>
              <a:rPr lang="en-US">
                <a:solidFill>
                  <a:schemeClr val="bg1"/>
                </a:solidFill>
              </a:rPr>
              <a:t>Delta inflow = 81.5 m</a:t>
            </a:r>
            <a:r>
              <a:rPr lang="en-US" baseline="30000">
                <a:solidFill>
                  <a:schemeClr val="bg1"/>
                </a:solidFill>
              </a:rPr>
              <a:t>3</a:t>
            </a:r>
            <a:r>
              <a:rPr lang="en-US">
                <a:solidFill>
                  <a:schemeClr val="bg1"/>
                </a:solidFill>
              </a:rPr>
              <a:t>/s</a:t>
            </a:r>
          </a:p>
          <a:p>
            <a:pPr lvl="1"/>
            <a:r>
              <a:rPr lang="en-US">
                <a:solidFill>
                  <a:schemeClr val="bg1"/>
                </a:solidFill>
              </a:rPr>
              <a:t>CVP exports = 48 m</a:t>
            </a:r>
            <a:r>
              <a:rPr lang="en-US" baseline="30000">
                <a:solidFill>
                  <a:schemeClr val="bg1"/>
                </a:solidFill>
              </a:rPr>
              <a:t>3</a:t>
            </a:r>
            <a:r>
              <a:rPr lang="en-US">
                <a:solidFill>
                  <a:schemeClr val="bg1"/>
                </a:solidFill>
              </a:rPr>
              <a:t>/s</a:t>
            </a:r>
          </a:p>
          <a:p>
            <a:pPr lvl="1"/>
            <a:r>
              <a:rPr lang="en-US">
                <a:solidFill>
                  <a:schemeClr val="bg1"/>
                </a:solidFill>
              </a:rPr>
              <a:t>SWP exports = 53 m</a:t>
            </a:r>
            <a:r>
              <a:rPr lang="en-US" baseline="30000">
                <a:solidFill>
                  <a:schemeClr val="bg1"/>
                </a:solidFill>
              </a:rPr>
              <a:t>3</a:t>
            </a:r>
            <a:r>
              <a:rPr lang="en-US">
                <a:solidFill>
                  <a:schemeClr val="bg1"/>
                </a:solidFill>
              </a:rPr>
              <a:t>/s</a:t>
            </a:r>
          </a:p>
        </p:txBody>
      </p:sp>
      <p:pic>
        <p:nvPicPr>
          <p:cNvPr id="6" name="Content Placeholder 5" descr="Graph of Head of Old River predicted probability of using SJR route.">
            <a:extLst>
              <a:ext uri="{FF2B5EF4-FFF2-40B4-BE49-F238E27FC236}">
                <a16:creationId xmlns:a16="http://schemas.microsoft.com/office/drawing/2014/main" id="{92F4A18B-AB40-7AF9-454A-B961FAA4CC8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791522" y="1492369"/>
            <a:ext cx="6489818" cy="3893891"/>
          </a:xfrm>
          <a:prstGeom prst="rect">
            <a:avLst/>
          </a:prstGeom>
        </p:spPr>
      </p:pic>
      <p:pic>
        <p:nvPicPr>
          <p:cNvPr id="7" name="Picture Placeholder 6" descr="Small image of Delta map showing Head of Old River as the location.">
            <a:extLst>
              <a:ext uri="{FF2B5EF4-FFF2-40B4-BE49-F238E27FC236}">
                <a16:creationId xmlns:a16="http://schemas.microsoft.com/office/drawing/2014/main" id="{9D089F02-3210-EFC0-BEBB-D47EDF8164D7}"/>
              </a:ext>
            </a:extLst>
          </p:cNvPr>
          <p:cNvPicPr>
            <a:picLocks noChangeAspect="1"/>
          </p:cNvPicPr>
          <p:nvPr/>
        </p:nvPicPr>
        <p:blipFill>
          <a:blip r:embed="rId4">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spTree>
    <p:extLst>
      <p:ext uri="{BB962C8B-B14F-4D97-AF65-F5344CB8AC3E}">
        <p14:creationId xmlns:p14="http://schemas.microsoft.com/office/powerpoint/2010/main" val="10392364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C1FE8-9EDE-3583-01EA-81D4069208DE}"/>
              </a:ext>
            </a:extLst>
          </p:cNvPr>
          <p:cNvSpPr>
            <a:spLocks noGrp="1"/>
          </p:cNvSpPr>
          <p:nvPr>
            <p:ph type="title"/>
          </p:nvPr>
        </p:nvSpPr>
        <p:spPr/>
        <p:txBody>
          <a:bodyPr>
            <a:normAutofit/>
          </a:bodyPr>
          <a:lstStyle/>
          <a:p>
            <a:r>
              <a:rPr lang="en-US" sz="3200" b="1"/>
              <a:t>Head of Old River – Hindcast</a:t>
            </a:r>
          </a:p>
        </p:txBody>
      </p:sp>
      <p:sp>
        <p:nvSpPr>
          <p:cNvPr id="7" name="Text Placeholder 6">
            <a:extLst>
              <a:ext uri="{FF2B5EF4-FFF2-40B4-BE49-F238E27FC236}">
                <a16:creationId xmlns:a16="http://schemas.microsoft.com/office/drawing/2014/main" id="{BC355E65-E34D-1633-34FC-7CDC5A1760F2}"/>
              </a:ext>
            </a:extLst>
          </p:cNvPr>
          <p:cNvSpPr>
            <a:spLocks noGrp="1"/>
          </p:cNvSpPr>
          <p:nvPr>
            <p:ph type="body" idx="1"/>
          </p:nvPr>
        </p:nvSpPr>
        <p:spPr/>
        <p:txBody>
          <a:bodyPr/>
          <a:lstStyle/>
          <a:p>
            <a:r>
              <a:rPr lang="en-US"/>
              <a:t>May 2011 – Wet year</a:t>
            </a:r>
          </a:p>
        </p:txBody>
      </p:sp>
      <p:pic>
        <p:nvPicPr>
          <p:cNvPr id="12" name="Content Placeholder 11" descr="Graph of May 2011 &quot;wet year&quot; weather for Head of Old River.">
            <a:extLst>
              <a:ext uri="{FF2B5EF4-FFF2-40B4-BE49-F238E27FC236}">
                <a16:creationId xmlns:a16="http://schemas.microsoft.com/office/drawing/2014/main" id="{D2DF8DB3-DB34-4AF5-92D7-6255B83EDD5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05255" y="2925763"/>
            <a:ext cx="4354277" cy="3585875"/>
          </a:xfrm>
        </p:spPr>
      </p:pic>
      <p:sp>
        <p:nvSpPr>
          <p:cNvPr id="9" name="Text Placeholder 8">
            <a:extLst>
              <a:ext uri="{FF2B5EF4-FFF2-40B4-BE49-F238E27FC236}">
                <a16:creationId xmlns:a16="http://schemas.microsoft.com/office/drawing/2014/main" id="{0818CE78-54A5-1216-D59B-EF3CB9A287B8}"/>
              </a:ext>
            </a:extLst>
          </p:cNvPr>
          <p:cNvSpPr>
            <a:spLocks noGrp="1"/>
          </p:cNvSpPr>
          <p:nvPr>
            <p:ph type="body" sz="quarter" idx="3"/>
          </p:nvPr>
        </p:nvSpPr>
        <p:spPr/>
        <p:txBody>
          <a:bodyPr/>
          <a:lstStyle/>
          <a:p>
            <a:r>
              <a:rPr lang="en-US"/>
              <a:t>April 2015 – Critically Dry Year</a:t>
            </a:r>
          </a:p>
        </p:txBody>
      </p:sp>
      <p:pic>
        <p:nvPicPr>
          <p:cNvPr id="14" name="Content Placeholder 13" descr="Graph of April 2015 &quot;critically dry year&quot; weather for Head of Old River.">
            <a:extLst>
              <a:ext uri="{FF2B5EF4-FFF2-40B4-BE49-F238E27FC236}">
                <a16:creationId xmlns:a16="http://schemas.microsoft.com/office/drawing/2014/main" id="{5EBB279D-1CB8-52AF-DC5E-894027AEB358}"/>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337572" y="2925764"/>
            <a:ext cx="4352553" cy="3584455"/>
          </a:xfrm>
        </p:spPr>
      </p:pic>
      <p:cxnSp>
        <p:nvCxnSpPr>
          <p:cNvPr id="16" name="Straight Arrow Connector 15" descr="Line">
            <a:extLst>
              <a:ext uri="{FF2B5EF4-FFF2-40B4-BE49-F238E27FC236}">
                <a16:creationId xmlns:a16="http://schemas.microsoft.com/office/drawing/2014/main" id="{3FCF1EC9-56BB-BFB5-C3F1-AF02FBE87813}"/>
              </a:ext>
            </a:extLst>
          </p:cNvPr>
          <p:cNvCxnSpPr>
            <a:cxnSpLocks/>
          </p:cNvCxnSpPr>
          <p:nvPr/>
        </p:nvCxnSpPr>
        <p:spPr>
          <a:xfrm flipV="1">
            <a:off x="7663543" y="5879840"/>
            <a:ext cx="936171" cy="538377"/>
          </a:xfrm>
          <a:prstGeom prst="straightConnector1">
            <a:avLst/>
          </a:prstGeom>
          <a:ln>
            <a:solidFill>
              <a:schemeClr val="accent1">
                <a:lumMod val="50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C919AB5-EF7F-02B6-58C5-F26216F82AA1}"/>
              </a:ext>
            </a:extLst>
          </p:cNvPr>
          <p:cNvSpPr txBox="1"/>
          <p:nvPr/>
        </p:nvSpPr>
        <p:spPr>
          <a:xfrm>
            <a:off x="5443377" y="6325553"/>
            <a:ext cx="2490281" cy="369332"/>
          </a:xfrm>
          <a:prstGeom prst="rect">
            <a:avLst/>
          </a:prstGeom>
          <a:noFill/>
        </p:spPr>
        <p:txBody>
          <a:bodyPr wrap="square" rtlCol="0">
            <a:spAutoFit/>
          </a:bodyPr>
          <a:lstStyle/>
          <a:p>
            <a:r>
              <a:rPr lang="en-US"/>
              <a:t>Closure of HOR Barrier</a:t>
            </a:r>
          </a:p>
        </p:txBody>
      </p:sp>
      <p:cxnSp>
        <p:nvCxnSpPr>
          <p:cNvPr id="21" name="Straight Arrow Connector 20" descr="Line">
            <a:extLst>
              <a:ext uri="{FF2B5EF4-FFF2-40B4-BE49-F238E27FC236}">
                <a16:creationId xmlns:a16="http://schemas.microsoft.com/office/drawing/2014/main" id="{DAA92B8D-1DD4-6CA8-DB01-8043D70ED2A0}"/>
              </a:ext>
            </a:extLst>
          </p:cNvPr>
          <p:cNvCxnSpPr>
            <a:cxnSpLocks/>
          </p:cNvCxnSpPr>
          <p:nvPr/>
        </p:nvCxnSpPr>
        <p:spPr>
          <a:xfrm flipV="1">
            <a:off x="8688422" y="5702030"/>
            <a:ext cx="0" cy="182880"/>
          </a:xfrm>
          <a:prstGeom prst="straightConnector1">
            <a:avLst/>
          </a:prstGeom>
          <a:ln>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8" name="Picture Placeholder 6" descr="Small image of Delta map showing Head of Old River as the location.">
            <a:extLst>
              <a:ext uri="{FF2B5EF4-FFF2-40B4-BE49-F238E27FC236}">
                <a16:creationId xmlns:a16="http://schemas.microsoft.com/office/drawing/2014/main" id="{0D00DB76-EDB7-9D1B-CC8D-4C4D01538C90}"/>
              </a:ext>
            </a:extLst>
          </p:cNvPr>
          <p:cNvPicPr>
            <a:picLocks noChangeAspect="1"/>
          </p:cNvPicPr>
          <p:nvPr/>
        </p:nvPicPr>
        <p:blipFill>
          <a:blip r:embed="rId5">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grpSp>
        <p:nvGrpSpPr>
          <p:cNvPr id="36" name="Group 35" descr="Text box">
            <a:extLst>
              <a:ext uri="{FF2B5EF4-FFF2-40B4-BE49-F238E27FC236}">
                <a16:creationId xmlns:a16="http://schemas.microsoft.com/office/drawing/2014/main" id="{7C4FD917-9076-323F-F1F9-D948840B899A}"/>
              </a:ext>
            </a:extLst>
          </p:cNvPr>
          <p:cNvGrpSpPr/>
          <p:nvPr/>
        </p:nvGrpSpPr>
        <p:grpSpPr>
          <a:xfrm>
            <a:off x="1387228" y="2066226"/>
            <a:ext cx="5436725" cy="1175153"/>
            <a:chOff x="1387228" y="2066226"/>
            <a:chExt cx="5436725" cy="1175153"/>
          </a:xfrm>
        </p:grpSpPr>
        <p:sp>
          <p:nvSpPr>
            <p:cNvPr id="30" name="TextBox 29">
              <a:extLst>
                <a:ext uri="{FF2B5EF4-FFF2-40B4-BE49-F238E27FC236}">
                  <a16:creationId xmlns:a16="http://schemas.microsoft.com/office/drawing/2014/main" id="{EBA213E6-E50C-FD48-B9C0-DA73A6C73B55}"/>
                </a:ext>
              </a:extLst>
            </p:cNvPr>
            <p:cNvSpPr txBox="1"/>
            <p:nvPr/>
          </p:nvSpPr>
          <p:spPr>
            <a:xfrm>
              <a:off x="3921749" y="2066226"/>
              <a:ext cx="2490281" cy="369332"/>
            </a:xfrm>
            <a:prstGeom prst="rect">
              <a:avLst/>
            </a:prstGeom>
            <a:noFill/>
          </p:spPr>
          <p:txBody>
            <a:bodyPr wrap="square" rtlCol="0">
              <a:spAutoFit/>
            </a:bodyPr>
            <a:lstStyle/>
            <a:p>
              <a:pPr algn="ctr"/>
              <a:r>
                <a:rPr lang="en-US"/>
                <a:t>Different vertical ranges</a:t>
              </a:r>
            </a:p>
          </p:txBody>
        </p:sp>
        <p:cxnSp>
          <p:nvCxnSpPr>
            <p:cNvPr id="31" name="Straight Arrow Connector 30">
              <a:extLst>
                <a:ext uri="{FF2B5EF4-FFF2-40B4-BE49-F238E27FC236}">
                  <a16:creationId xmlns:a16="http://schemas.microsoft.com/office/drawing/2014/main" id="{4378D88F-217B-60BD-46DE-619C3D93BD22}"/>
                </a:ext>
              </a:extLst>
            </p:cNvPr>
            <p:cNvCxnSpPr>
              <a:cxnSpLocks/>
              <a:stCxn id="30" idx="2"/>
            </p:cNvCxnSpPr>
            <p:nvPr/>
          </p:nvCxnSpPr>
          <p:spPr>
            <a:xfrm>
              <a:off x="5166890" y="2435558"/>
              <a:ext cx="1657063" cy="797052"/>
            </a:xfrm>
            <a:prstGeom prst="straightConnector1">
              <a:avLst/>
            </a:prstGeom>
            <a:ln>
              <a:solidFill>
                <a:schemeClr val="accent1">
                  <a:lumMod val="50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05B18AB6-B3B3-F63C-41BF-6D77FC186CD6}"/>
                </a:ext>
              </a:extLst>
            </p:cNvPr>
            <p:cNvCxnSpPr>
              <a:cxnSpLocks/>
            </p:cNvCxnSpPr>
            <p:nvPr/>
          </p:nvCxnSpPr>
          <p:spPr>
            <a:xfrm flipH="1">
              <a:off x="1387228" y="2436517"/>
              <a:ext cx="3763910" cy="804862"/>
            </a:xfrm>
            <a:prstGeom prst="straightConnector1">
              <a:avLst/>
            </a:prstGeom>
            <a:ln>
              <a:solidFill>
                <a:schemeClr val="accent1">
                  <a:lumMod val="50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35427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27A36B1-6281-4494-1D8B-201C1638547F}"/>
            </a:ext>
          </a:extLst>
        </p:cNvPr>
        <p:cNvGrpSpPr/>
        <p:nvPr/>
      </p:nvGrpSpPr>
      <p:grpSpPr>
        <a:xfrm>
          <a:off x="0" y="0"/>
          <a:ext cx="0" cy="0"/>
          <a:chOff x="0" y="0"/>
          <a:chExt cx="0" cy="0"/>
        </a:xfrm>
      </p:grpSpPr>
      <p:sp>
        <p:nvSpPr>
          <p:cNvPr id="17" name="Rectangle 16">
            <a:extLst>
              <a:ext uri="{FF2B5EF4-FFF2-40B4-BE49-F238E27FC236}">
                <a16:creationId xmlns:a16="http://schemas.microsoft.com/office/drawing/2014/main" id="{7A1EB241-0852-428A-8A50-67737CA93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7A23EDC2-E1E5-4C5D-9C74-714516AF52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Rectangle 20">
            <a:extLst>
              <a:ext uri="{FF2B5EF4-FFF2-40B4-BE49-F238E27FC236}">
                <a16:creationId xmlns:a16="http://schemas.microsoft.com/office/drawing/2014/main" id="{B2781548-0E4F-4401-A909-82EDF50DBE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2">
            <a:extLst>
              <a:ext uri="{FF2B5EF4-FFF2-40B4-BE49-F238E27FC236}">
                <a16:creationId xmlns:a16="http://schemas.microsoft.com/office/drawing/2014/main" id="{C61FDE54-4204-4D08-A7FE-3ADFDAE64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25" name="Rectangle 24">
            <a:extLst>
              <a:ext uri="{FF2B5EF4-FFF2-40B4-BE49-F238E27FC236}">
                <a16:creationId xmlns:a16="http://schemas.microsoft.com/office/drawing/2014/main" id="{B50AF7FF-0BB3-4D42-87AF-2FAC46297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
            <a:ext cx="12192000" cy="63093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F02C26E-7EB2-4808-9497-CB1627FEDC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614407"/>
            <a:ext cx="7507794"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 name="Title 8">
            <a:extLst>
              <a:ext uri="{FF2B5EF4-FFF2-40B4-BE49-F238E27FC236}">
                <a16:creationId xmlns:a16="http://schemas.microsoft.com/office/drawing/2014/main" id="{86676523-A7C2-FD2E-B5D1-9BAEF0154BA8}"/>
              </a:ext>
            </a:extLst>
          </p:cNvPr>
          <p:cNvSpPr>
            <a:spLocks noGrp="1"/>
          </p:cNvSpPr>
          <p:nvPr>
            <p:ph type="title"/>
          </p:nvPr>
        </p:nvSpPr>
        <p:spPr>
          <a:xfrm>
            <a:off x="4401849" y="702156"/>
            <a:ext cx="7361879" cy="1013800"/>
          </a:xfrm>
        </p:spPr>
        <p:txBody>
          <a:bodyPr vert="horz" lIns="91440" tIns="45720" rIns="91440" bIns="45720" rtlCol="0" anchor="b">
            <a:noAutofit/>
          </a:bodyPr>
          <a:lstStyle/>
          <a:p>
            <a:r>
              <a:rPr lang="en-US" sz="3000" b="1"/>
              <a:t>Head of Old River – Hindcast</a:t>
            </a:r>
          </a:p>
        </p:txBody>
      </p:sp>
      <p:pic>
        <p:nvPicPr>
          <p:cNvPr id="12" name="Content Placeholder 4" descr="Graph of May 2011 &quot;wet year&quot; weather for Head of Old River.">
            <a:extLst>
              <a:ext uri="{FF2B5EF4-FFF2-40B4-BE49-F238E27FC236}">
                <a16:creationId xmlns:a16="http://schemas.microsoft.com/office/drawing/2014/main" id="{525020F8-7BB1-1893-2A87-D0ED56CF3A13}"/>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665986" y="707578"/>
            <a:ext cx="3264415" cy="2688341"/>
          </a:xfrm>
          <a:prstGeom prst="rect">
            <a:avLst/>
          </a:prstGeom>
        </p:spPr>
      </p:pic>
      <p:sp>
        <p:nvSpPr>
          <p:cNvPr id="29" name="Rectangle 28">
            <a:extLst>
              <a:ext uri="{FF2B5EF4-FFF2-40B4-BE49-F238E27FC236}">
                <a16:creationId xmlns:a16="http://schemas.microsoft.com/office/drawing/2014/main" id="{6FCD3A50-A981-447A-B92E-805F814725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391" y="641102"/>
            <a:ext cx="3695019" cy="282703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raph of April 2015 &quot;critically dry year&quot; weather for Head of Old River.">
            <a:extLst>
              <a:ext uri="{FF2B5EF4-FFF2-40B4-BE49-F238E27FC236}">
                <a16:creationId xmlns:a16="http://schemas.microsoft.com/office/drawing/2014/main" id="{65E65E82-AACF-B879-10C4-728D3595E11D}"/>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p:blipFill>
        <p:spPr>
          <a:xfrm>
            <a:off x="665986" y="3696370"/>
            <a:ext cx="3264415" cy="2688341"/>
          </a:xfrm>
          <a:prstGeom prst="rect">
            <a:avLst/>
          </a:prstGeom>
        </p:spPr>
      </p:pic>
      <p:sp>
        <p:nvSpPr>
          <p:cNvPr id="31" name="Rectangle 30">
            <a:extLst>
              <a:ext uri="{FF2B5EF4-FFF2-40B4-BE49-F238E27FC236}">
                <a16:creationId xmlns:a16="http://schemas.microsoft.com/office/drawing/2014/main" id="{ADFB5F11-83FD-42E2-BABD-CAD7B27DF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134" y="3557674"/>
            <a:ext cx="3695019" cy="282703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28A5C7A2-1C31-47E8-E75C-7EDB46DC6DEF}"/>
              </a:ext>
            </a:extLst>
          </p:cNvPr>
          <p:cNvSpPr>
            <a:spLocks noGrp="1"/>
          </p:cNvSpPr>
          <p:nvPr>
            <p:ph sz="half" idx="2"/>
          </p:nvPr>
        </p:nvSpPr>
        <p:spPr>
          <a:xfrm>
            <a:off x="4401849" y="2180496"/>
            <a:ext cx="7208957" cy="4220304"/>
          </a:xfrm>
        </p:spPr>
        <p:txBody>
          <a:bodyPr vert="horz" lIns="91440" tIns="45720" rIns="91440" bIns="45720" rtlCol="0" anchor="ctr">
            <a:normAutofit fontScale="92500" lnSpcReduction="20000"/>
          </a:bodyPr>
          <a:lstStyle/>
          <a:p>
            <a:r>
              <a:rPr lang="en-US" sz="1900" dirty="0"/>
              <a:t>Wet year (2011)</a:t>
            </a:r>
          </a:p>
          <a:p>
            <a:pPr lvl="1"/>
            <a:r>
              <a:rPr lang="en-US" sz="1700" dirty="0"/>
              <a:t>Management model underestimates mainstem usage at night (compared to Combined Model)</a:t>
            </a:r>
          </a:p>
          <a:p>
            <a:pPr lvl="1"/>
            <a:r>
              <a:rPr lang="en-US" sz="1700" dirty="0"/>
              <a:t>Local model has larger differences during day</a:t>
            </a:r>
          </a:p>
          <a:p>
            <a:pPr lvl="1"/>
            <a:r>
              <a:rPr lang="en-US" sz="1700" dirty="0"/>
              <a:t>Differences are within margin of error</a:t>
            </a:r>
          </a:p>
          <a:p>
            <a:r>
              <a:rPr lang="en-US" sz="1900" dirty="0"/>
              <a:t>Critically dry year (2015)</a:t>
            </a:r>
          </a:p>
          <a:p>
            <a:pPr lvl="1"/>
            <a:r>
              <a:rPr lang="en-US" sz="1700" dirty="0"/>
              <a:t>Management model misses </a:t>
            </a:r>
            <a:r>
              <a:rPr lang="en-US" sz="1700" dirty="0" err="1"/>
              <a:t>subdaily</a:t>
            </a:r>
            <a:r>
              <a:rPr lang="en-US" sz="1700" dirty="0"/>
              <a:t> fluctuations in route usage (tides)</a:t>
            </a:r>
          </a:p>
          <a:p>
            <a:pPr lvl="1"/>
            <a:r>
              <a:rPr lang="en-US" sz="1700" dirty="0"/>
              <a:t>Local model is very similar to Combined model</a:t>
            </a:r>
          </a:p>
          <a:p>
            <a:pPr lvl="1"/>
            <a:r>
              <a:rPr lang="en-US" sz="1700" dirty="0"/>
              <a:t>Closure of barrier had large effect on route use</a:t>
            </a:r>
          </a:p>
          <a:p>
            <a:r>
              <a:rPr lang="en-US" sz="1900" dirty="0"/>
              <a:t>Model predictive ability:</a:t>
            </a:r>
          </a:p>
          <a:p>
            <a:pPr lvl="1"/>
            <a:r>
              <a:rPr lang="en-US" sz="1700" dirty="0"/>
              <a:t>AUC = 0.903 for Management model (excellent predictive ability)</a:t>
            </a:r>
          </a:p>
          <a:p>
            <a:pPr lvl="1"/>
            <a:r>
              <a:rPr lang="en-US" sz="1700" dirty="0"/>
              <a:t>AUC = 0.913 for Local model (excellent predictive ability)</a:t>
            </a:r>
          </a:p>
          <a:p>
            <a:pPr lvl="1"/>
            <a:r>
              <a:rPr lang="en-US" sz="1700" dirty="0"/>
              <a:t>AUC = 0.913 for Combined model (excellent predictive ability)</a:t>
            </a:r>
          </a:p>
        </p:txBody>
      </p:sp>
      <p:pic>
        <p:nvPicPr>
          <p:cNvPr id="11" name="Picture Placeholder 6" descr="Small image of Delta map showing Head of Old River as the location.">
            <a:extLst>
              <a:ext uri="{FF2B5EF4-FFF2-40B4-BE49-F238E27FC236}">
                <a16:creationId xmlns:a16="http://schemas.microsoft.com/office/drawing/2014/main" id="{F1FA24E7-AB33-257E-ED24-636392343559}"/>
              </a:ext>
            </a:extLst>
          </p:cNvPr>
          <p:cNvPicPr>
            <a:picLocks noChangeAspect="1"/>
          </p:cNvPicPr>
          <p:nvPr/>
        </p:nvPicPr>
        <p:blipFill>
          <a:blip r:embed="rId5">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cxnSp>
        <p:nvCxnSpPr>
          <p:cNvPr id="13" name="Straight Arrow Connector 12" descr="Line">
            <a:extLst>
              <a:ext uri="{FF2B5EF4-FFF2-40B4-BE49-F238E27FC236}">
                <a16:creationId xmlns:a16="http://schemas.microsoft.com/office/drawing/2014/main" id="{C54473F5-CFB0-420D-CF8F-F24FCBDD5088}"/>
              </a:ext>
            </a:extLst>
          </p:cNvPr>
          <p:cNvCxnSpPr>
            <a:cxnSpLocks/>
          </p:cNvCxnSpPr>
          <p:nvPr/>
        </p:nvCxnSpPr>
        <p:spPr>
          <a:xfrm flipV="1">
            <a:off x="2425055" y="5761902"/>
            <a:ext cx="0" cy="182880"/>
          </a:xfrm>
          <a:prstGeom prst="straightConnector1">
            <a:avLst/>
          </a:prstGeom>
          <a:ln>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8335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4A899A-E778-6FC1-09F9-A3CBABBACA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1AC505-225C-15C5-FCD0-2FFD1227B983}"/>
              </a:ext>
            </a:extLst>
          </p:cNvPr>
          <p:cNvSpPr>
            <a:spLocks noGrp="1"/>
          </p:cNvSpPr>
          <p:nvPr>
            <p:ph type="title"/>
          </p:nvPr>
        </p:nvSpPr>
        <p:spPr/>
        <p:txBody>
          <a:bodyPr>
            <a:normAutofit/>
          </a:bodyPr>
          <a:lstStyle/>
          <a:p>
            <a:r>
              <a:rPr lang="en-US" sz="3200" b="1"/>
              <a:t>Hypothesis 1: Fish follow flow</a:t>
            </a:r>
          </a:p>
        </p:txBody>
      </p:sp>
      <p:sp>
        <p:nvSpPr>
          <p:cNvPr id="5" name="Text Placeholder 4">
            <a:extLst>
              <a:ext uri="{FF2B5EF4-FFF2-40B4-BE49-F238E27FC236}">
                <a16:creationId xmlns:a16="http://schemas.microsoft.com/office/drawing/2014/main" id="{1E80B6E1-DCB4-215B-51C5-9B23E7D2431E}"/>
              </a:ext>
            </a:extLst>
          </p:cNvPr>
          <p:cNvSpPr>
            <a:spLocks noGrp="1"/>
          </p:cNvSpPr>
          <p:nvPr>
            <p:ph type="body" idx="1"/>
          </p:nvPr>
        </p:nvSpPr>
        <p:spPr/>
        <p:txBody>
          <a:bodyPr/>
          <a:lstStyle/>
          <a:p>
            <a:r>
              <a:rPr lang="en-US"/>
              <a:t>What we expected to find</a:t>
            </a:r>
          </a:p>
        </p:txBody>
      </p:sp>
      <p:sp>
        <p:nvSpPr>
          <p:cNvPr id="3" name="Content Placeholder 2">
            <a:extLst>
              <a:ext uri="{FF2B5EF4-FFF2-40B4-BE49-F238E27FC236}">
                <a16:creationId xmlns:a16="http://schemas.microsoft.com/office/drawing/2014/main" id="{F6AA6D5A-D404-C2A8-EC52-5352B61B9139}"/>
              </a:ext>
            </a:extLst>
          </p:cNvPr>
          <p:cNvSpPr>
            <a:spLocks noGrp="1"/>
          </p:cNvSpPr>
          <p:nvPr>
            <p:ph sz="half" idx="2"/>
          </p:nvPr>
        </p:nvSpPr>
        <p:spPr/>
        <p:txBody>
          <a:bodyPr>
            <a:normAutofit fontScale="77500" lnSpcReduction="20000"/>
          </a:bodyPr>
          <a:lstStyle/>
          <a:p>
            <a:pPr marL="685800" indent="-457200">
              <a:buFont typeface="Wingdings" panose="05000000000000000000" pitchFamily="2" charset="2"/>
              <a:buChar char="§"/>
            </a:pPr>
            <a:r>
              <a:rPr lang="en-US" sz="2800" dirty="0"/>
              <a:t>Steelhead smolts’ routing is determined mostly by localized flow conditions</a:t>
            </a:r>
          </a:p>
          <a:p>
            <a:pPr marL="685800" indent="-457200">
              <a:buFont typeface="Wingdings" panose="05000000000000000000" pitchFamily="2" charset="2"/>
              <a:buChar char="§"/>
            </a:pPr>
            <a:r>
              <a:rPr lang="en-US" sz="2800" dirty="0"/>
              <a:t>Smolts are more likely to select mainstem route when:</a:t>
            </a:r>
          </a:p>
          <a:p>
            <a:pPr marL="1028700" lvl="1" indent="-342900">
              <a:buFont typeface="Wingdings" panose="05000000000000000000" pitchFamily="2" charset="2"/>
              <a:buChar char="§"/>
            </a:pPr>
            <a:r>
              <a:rPr lang="en-US" sz="2400" dirty="0"/>
              <a:t>Flow proportion is higher in mainstem</a:t>
            </a:r>
          </a:p>
          <a:p>
            <a:pPr marL="1028700" lvl="1" indent="-342900">
              <a:buFont typeface="Wingdings" panose="05000000000000000000" pitchFamily="2" charset="2"/>
              <a:buChar char="§"/>
            </a:pPr>
            <a:r>
              <a:rPr lang="en-US" sz="2400" dirty="0"/>
              <a:t>Net flow entering junction from upstream is higher</a:t>
            </a:r>
          </a:p>
          <a:p>
            <a:pPr marL="1028700" lvl="1" indent="-342900">
              <a:buFont typeface="Wingdings" panose="05000000000000000000" pitchFamily="2" charset="2"/>
              <a:buChar char="§"/>
            </a:pPr>
            <a:r>
              <a:rPr lang="en-US" sz="2400" dirty="0"/>
              <a:t>On ebb tide</a:t>
            </a:r>
          </a:p>
          <a:p>
            <a:endParaRPr lang="en-US" dirty="0"/>
          </a:p>
        </p:txBody>
      </p:sp>
      <p:sp>
        <p:nvSpPr>
          <p:cNvPr id="6" name="Text Placeholder 5">
            <a:extLst>
              <a:ext uri="{FF2B5EF4-FFF2-40B4-BE49-F238E27FC236}">
                <a16:creationId xmlns:a16="http://schemas.microsoft.com/office/drawing/2014/main" id="{23C59727-FFCB-01A4-BEF2-A043D6106F4E}"/>
              </a:ext>
            </a:extLst>
          </p:cNvPr>
          <p:cNvSpPr>
            <a:spLocks noGrp="1"/>
          </p:cNvSpPr>
          <p:nvPr>
            <p:ph type="body" sz="quarter" idx="3"/>
          </p:nvPr>
        </p:nvSpPr>
        <p:spPr/>
        <p:txBody>
          <a:bodyPr/>
          <a:lstStyle/>
          <a:p>
            <a:r>
              <a:rPr lang="en-US"/>
              <a:t>What we found</a:t>
            </a:r>
          </a:p>
        </p:txBody>
      </p:sp>
      <p:pic>
        <p:nvPicPr>
          <p:cNvPr id="11" name="Content Placeholder 10" descr="Graph of Head of Old River predicted probability of using SJR route.">
            <a:extLst>
              <a:ext uri="{FF2B5EF4-FFF2-40B4-BE49-F238E27FC236}">
                <a16:creationId xmlns:a16="http://schemas.microsoft.com/office/drawing/2014/main" id="{EC6DF510-2715-9A7C-E6E6-8AB6EFA67C1A}"/>
              </a:ext>
            </a:extLst>
          </p:cNvPr>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6468534" y="2925763"/>
            <a:ext cx="4892145" cy="2935287"/>
          </a:xfrm>
        </p:spPr>
      </p:pic>
      <p:pic>
        <p:nvPicPr>
          <p:cNvPr id="17" name="Picture Placeholder 6" descr="Small image of Delta map showing Head of Old River as the location.">
            <a:extLst>
              <a:ext uri="{FF2B5EF4-FFF2-40B4-BE49-F238E27FC236}">
                <a16:creationId xmlns:a16="http://schemas.microsoft.com/office/drawing/2014/main" id="{1FB127A8-6C26-B1CC-0E30-F2368EAE40AC}"/>
              </a:ext>
            </a:extLst>
          </p:cNvPr>
          <p:cNvPicPr>
            <a:picLocks noChangeAspect="1"/>
          </p:cNvPicPr>
          <p:nvPr/>
        </p:nvPicPr>
        <p:blipFill>
          <a:blip r:embed="rId3">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sp>
        <p:nvSpPr>
          <p:cNvPr id="18" name="TextBox 17">
            <a:extLst>
              <a:ext uri="{FF2B5EF4-FFF2-40B4-BE49-F238E27FC236}">
                <a16:creationId xmlns:a16="http://schemas.microsoft.com/office/drawing/2014/main" id="{A942C806-2B4B-74DC-6C21-240685F07842}"/>
              </a:ext>
            </a:extLst>
          </p:cNvPr>
          <p:cNvSpPr txBox="1"/>
          <p:nvPr/>
        </p:nvSpPr>
        <p:spPr>
          <a:xfrm>
            <a:off x="55599" y="43859"/>
            <a:ext cx="1889933" cy="369332"/>
          </a:xfrm>
          <a:prstGeom prst="rect">
            <a:avLst/>
          </a:prstGeom>
          <a:noFill/>
        </p:spPr>
        <p:txBody>
          <a:bodyPr wrap="square" rtlCol="0">
            <a:spAutoFit/>
          </a:bodyPr>
          <a:lstStyle/>
          <a:p>
            <a:r>
              <a:rPr lang="en-US"/>
              <a:t>Head of Old River</a:t>
            </a:r>
          </a:p>
        </p:txBody>
      </p:sp>
      <p:grpSp>
        <p:nvGrpSpPr>
          <p:cNvPr id="12" name="Group 11">
            <a:extLst>
              <a:ext uri="{FF2B5EF4-FFF2-40B4-BE49-F238E27FC236}">
                <a16:creationId xmlns:a16="http://schemas.microsoft.com/office/drawing/2014/main" id="{5E048498-BD9A-F6ED-3872-038F6A6C7D00}"/>
              </a:ext>
            </a:extLst>
          </p:cNvPr>
          <p:cNvGrpSpPr/>
          <p:nvPr/>
        </p:nvGrpSpPr>
        <p:grpSpPr>
          <a:xfrm>
            <a:off x="4223297" y="4154091"/>
            <a:ext cx="2066972" cy="2009201"/>
            <a:chOff x="4223297" y="4154091"/>
            <a:chExt cx="2066972" cy="2009201"/>
          </a:xfrm>
        </p:grpSpPr>
        <p:grpSp>
          <p:nvGrpSpPr>
            <p:cNvPr id="19" name="Group 18">
              <a:extLst>
                <a:ext uri="{FF2B5EF4-FFF2-40B4-BE49-F238E27FC236}">
                  <a16:creationId xmlns:a16="http://schemas.microsoft.com/office/drawing/2014/main" id="{78F8EF39-C656-995B-6EC9-ECFD204D1456}"/>
                </a:ext>
              </a:extLst>
            </p:cNvPr>
            <p:cNvGrpSpPr/>
            <p:nvPr/>
          </p:nvGrpSpPr>
          <p:grpSpPr>
            <a:xfrm>
              <a:off x="5806941" y="4154091"/>
              <a:ext cx="483328" cy="853223"/>
              <a:chOff x="5806941" y="4154091"/>
              <a:chExt cx="483328" cy="853223"/>
            </a:xfrm>
          </p:grpSpPr>
          <p:pic>
            <p:nvPicPr>
              <p:cNvPr id="13" name="Graphic 12" descr="Checkmark with solid fill">
                <a:extLst>
                  <a:ext uri="{FF2B5EF4-FFF2-40B4-BE49-F238E27FC236}">
                    <a16:creationId xmlns:a16="http://schemas.microsoft.com/office/drawing/2014/main" id="{5C480FF6-8DA0-0E2A-19D2-818D95DE21C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11349" y="4154091"/>
                <a:ext cx="478920" cy="478920"/>
              </a:xfrm>
              <a:prstGeom prst="rect">
                <a:avLst/>
              </a:prstGeom>
            </p:spPr>
          </p:pic>
          <p:pic>
            <p:nvPicPr>
              <p:cNvPr id="14" name="Graphic 13" descr="Checkmark with solid fill">
                <a:extLst>
                  <a:ext uri="{FF2B5EF4-FFF2-40B4-BE49-F238E27FC236}">
                    <a16:creationId xmlns:a16="http://schemas.microsoft.com/office/drawing/2014/main" id="{CC49ECD9-8B2F-89E9-EED7-B3D2923223E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06941" y="4528394"/>
                <a:ext cx="478920" cy="478920"/>
              </a:xfrm>
              <a:prstGeom prst="rect">
                <a:avLst/>
              </a:prstGeom>
            </p:spPr>
          </p:pic>
        </p:grpSp>
        <p:grpSp>
          <p:nvGrpSpPr>
            <p:cNvPr id="10" name="Group 9">
              <a:extLst>
                <a:ext uri="{FF2B5EF4-FFF2-40B4-BE49-F238E27FC236}">
                  <a16:creationId xmlns:a16="http://schemas.microsoft.com/office/drawing/2014/main" id="{52D2AAFF-4E2E-AFBF-9111-4DD8E22034AC}"/>
                </a:ext>
              </a:extLst>
            </p:cNvPr>
            <p:cNvGrpSpPr/>
            <p:nvPr/>
          </p:nvGrpSpPr>
          <p:grpSpPr>
            <a:xfrm>
              <a:off x="4223297" y="4968416"/>
              <a:ext cx="1998117" cy="1194876"/>
              <a:chOff x="4223297" y="4968416"/>
              <a:chExt cx="1998117" cy="1194876"/>
            </a:xfrm>
          </p:grpSpPr>
          <p:sp>
            <p:nvSpPr>
              <p:cNvPr id="4" name="TextBox 3">
                <a:extLst>
                  <a:ext uri="{FF2B5EF4-FFF2-40B4-BE49-F238E27FC236}">
                    <a16:creationId xmlns:a16="http://schemas.microsoft.com/office/drawing/2014/main" id="{8C022DC1-BB00-CEC7-8EDE-63CEA8E47089}"/>
                  </a:ext>
                </a:extLst>
              </p:cNvPr>
              <p:cNvSpPr txBox="1"/>
              <p:nvPr/>
            </p:nvSpPr>
            <p:spPr>
              <a:xfrm>
                <a:off x="4223297" y="5516961"/>
                <a:ext cx="1998117" cy="646331"/>
              </a:xfrm>
              <a:prstGeom prst="rect">
                <a:avLst/>
              </a:prstGeom>
              <a:noFill/>
              <a:ln>
                <a:solidFill>
                  <a:srgbClr val="C00000"/>
                </a:solidFill>
              </a:ln>
            </p:spPr>
            <p:txBody>
              <a:bodyPr wrap="square" rtlCol="0">
                <a:spAutoFit/>
              </a:bodyPr>
              <a:lstStyle/>
              <a:p>
                <a:pPr algn="ctr"/>
                <a:r>
                  <a:rPr lang="en-US" dirty="0"/>
                  <a:t>Net flow ≈ Delta inflow at HOR</a:t>
                </a:r>
              </a:p>
            </p:txBody>
          </p:sp>
          <p:cxnSp>
            <p:nvCxnSpPr>
              <p:cNvPr id="7" name="Straight Arrow Connector 6" descr="Line">
                <a:extLst>
                  <a:ext uri="{FF2B5EF4-FFF2-40B4-BE49-F238E27FC236}">
                    <a16:creationId xmlns:a16="http://schemas.microsoft.com/office/drawing/2014/main" id="{FB88CA17-9CCA-A748-53F3-B0D806574E40}"/>
                  </a:ext>
                </a:extLst>
              </p:cNvPr>
              <p:cNvCxnSpPr>
                <a:cxnSpLocks/>
                <a:stCxn id="4" idx="0"/>
              </p:cNvCxnSpPr>
              <p:nvPr/>
            </p:nvCxnSpPr>
            <p:spPr>
              <a:xfrm flipH="1" flipV="1">
                <a:off x="4223297" y="4968416"/>
                <a:ext cx="999059" cy="548545"/>
              </a:xfrm>
              <a:prstGeom prst="straightConnector1">
                <a:avLst/>
              </a:prstGeom>
              <a:ln>
                <a:solidFill>
                  <a:srgbClr val="C00000"/>
                </a:solidFill>
                <a:prstDash val="solid"/>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551131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B1E979-E950-E065-7885-0836C4564B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1A9534-B8D0-F211-4869-B9D3A18637EF}"/>
              </a:ext>
            </a:extLst>
          </p:cNvPr>
          <p:cNvSpPr>
            <a:spLocks noGrp="1"/>
          </p:cNvSpPr>
          <p:nvPr>
            <p:ph type="title"/>
          </p:nvPr>
        </p:nvSpPr>
        <p:spPr/>
        <p:txBody>
          <a:bodyPr>
            <a:normAutofit/>
          </a:bodyPr>
          <a:lstStyle/>
          <a:p>
            <a:r>
              <a:rPr lang="en-US" sz="3200" b="1"/>
              <a:t>Hypothesis 1: Fish follow flow</a:t>
            </a:r>
          </a:p>
        </p:txBody>
      </p:sp>
      <p:sp>
        <p:nvSpPr>
          <p:cNvPr id="5" name="Text Placeholder 4">
            <a:extLst>
              <a:ext uri="{FF2B5EF4-FFF2-40B4-BE49-F238E27FC236}">
                <a16:creationId xmlns:a16="http://schemas.microsoft.com/office/drawing/2014/main" id="{6A2AD767-32A2-C8A2-62C7-D719B89D6F95}"/>
              </a:ext>
            </a:extLst>
          </p:cNvPr>
          <p:cNvSpPr>
            <a:spLocks noGrp="1"/>
          </p:cNvSpPr>
          <p:nvPr>
            <p:ph type="body" idx="1"/>
          </p:nvPr>
        </p:nvSpPr>
        <p:spPr/>
        <p:txBody>
          <a:bodyPr/>
          <a:lstStyle/>
          <a:p>
            <a:r>
              <a:rPr lang="en-US"/>
              <a:t>What we expected to find</a:t>
            </a:r>
          </a:p>
        </p:txBody>
      </p:sp>
      <p:sp>
        <p:nvSpPr>
          <p:cNvPr id="3" name="Content Placeholder 2">
            <a:extLst>
              <a:ext uri="{FF2B5EF4-FFF2-40B4-BE49-F238E27FC236}">
                <a16:creationId xmlns:a16="http://schemas.microsoft.com/office/drawing/2014/main" id="{1DE049B7-84FA-A77F-0A60-7E8AC79D81E2}"/>
              </a:ext>
            </a:extLst>
          </p:cNvPr>
          <p:cNvSpPr>
            <a:spLocks noGrp="1"/>
          </p:cNvSpPr>
          <p:nvPr>
            <p:ph sz="half" idx="2"/>
          </p:nvPr>
        </p:nvSpPr>
        <p:spPr/>
        <p:txBody>
          <a:bodyPr>
            <a:normAutofit fontScale="77500" lnSpcReduction="20000"/>
          </a:bodyPr>
          <a:lstStyle/>
          <a:p>
            <a:pPr marL="685800" indent="-457200">
              <a:buFont typeface="Wingdings" panose="05000000000000000000" pitchFamily="2" charset="2"/>
              <a:buChar char="§"/>
            </a:pPr>
            <a:r>
              <a:rPr lang="en-US" sz="2800"/>
              <a:t>Steelhead smolts’ routing is determined mostly by localized flow conditions</a:t>
            </a:r>
          </a:p>
          <a:p>
            <a:pPr marL="685800" indent="-457200">
              <a:buFont typeface="Wingdings" panose="05000000000000000000" pitchFamily="2" charset="2"/>
              <a:buChar char="§"/>
            </a:pPr>
            <a:r>
              <a:rPr lang="en-US" sz="2800"/>
              <a:t>Smolts are more likely to select mainstem route when:</a:t>
            </a:r>
          </a:p>
          <a:p>
            <a:pPr marL="1028700" lvl="1" indent="-342900">
              <a:buFont typeface="Wingdings" panose="05000000000000000000" pitchFamily="2" charset="2"/>
              <a:buChar char="§"/>
            </a:pPr>
            <a:r>
              <a:rPr lang="en-US" sz="2400"/>
              <a:t>Flow proportion is higher in mainstem</a:t>
            </a:r>
          </a:p>
          <a:p>
            <a:pPr marL="1028700" lvl="1" indent="-342900">
              <a:buFont typeface="Wingdings" panose="05000000000000000000" pitchFamily="2" charset="2"/>
              <a:buChar char="§"/>
            </a:pPr>
            <a:r>
              <a:rPr lang="en-US" sz="2400"/>
              <a:t>Net flow entering junction from upstream is higher</a:t>
            </a:r>
          </a:p>
          <a:p>
            <a:pPr marL="1028700" lvl="1" indent="-342900">
              <a:buFont typeface="Wingdings" panose="05000000000000000000" pitchFamily="2" charset="2"/>
              <a:buChar char="§"/>
            </a:pPr>
            <a:r>
              <a:rPr lang="en-US" sz="2400"/>
              <a:t>On ebb tide</a:t>
            </a:r>
          </a:p>
          <a:p>
            <a:endParaRPr lang="en-US"/>
          </a:p>
        </p:txBody>
      </p:sp>
      <p:pic>
        <p:nvPicPr>
          <p:cNvPr id="9" name="Content Placeholder 8" descr="Graph of Head of Old River flow highlighting tidal flow, Delta inflow, and SJR flow proportion.">
            <a:extLst>
              <a:ext uri="{FF2B5EF4-FFF2-40B4-BE49-F238E27FC236}">
                <a16:creationId xmlns:a16="http://schemas.microsoft.com/office/drawing/2014/main" id="{A523E771-6223-77DA-DEF2-B0979308EBA9}"/>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698069" y="1332689"/>
            <a:ext cx="5277256" cy="5277256"/>
          </a:xfrm>
        </p:spPr>
      </p:pic>
      <p:grpSp>
        <p:nvGrpSpPr>
          <p:cNvPr id="25" name="Group 24">
            <a:extLst>
              <a:ext uri="{FF2B5EF4-FFF2-40B4-BE49-F238E27FC236}">
                <a16:creationId xmlns:a16="http://schemas.microsoft.com/office/drawing/2014/main" id="{57108FEC-78E2-EDBE-F894-E931A50A7929}"/>
              </a:ext>
            </a:extLst>
          </p:cNvPr>
          <p:cNvGrpSpPr/>
          <p:nvPr/>
        </p:nvGrpSpPr>
        <p:grpSpPr>
          <a:xfrm>
            <a:off x="5806941" y="3060894"/>
            <a:ext cx="5486872" cy="2936207"/>
            <a:chOff x="5806941" y="3060894"/>
            <a:chExt cx="5486872" cy="2936207"/>
          </a:xfrm>
        </p:grpSpPr>
        <p:sp>
          <p:nvSpPr>
            <p:cNvPr id="10" name="Rectangle 9" descr="Red Box">
              <a:extLst>
                <a:ext uri="{FF2B5EF4-FFF2-40B4-BE49-F238E27FC236}">
                  <a16:creationId xmlns:a16="http://schemas.microsoft.com/office/drawing/2014/main" id="{BA075918-1C07-FAD2-C65D-8223739A0B0C}"/>
                </a:ext>
              </a:extLst>
            </p:cNvPr>
            <p:cNvSpPr/>
            <p:nvPr/>
          </p:nvSpPr>
          <p:spPr>
            <a:xfrm>
              <a:off x="7037117" y="4868694"/>
              <a:ext cx="4256696" cy="1128407"/>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11" descr="Checkmark with solid fill">
              <a:extLst>
                <a:ext uri="{FF2B5EF4-FFF2-40B4-BE49-F238E27FC236}">
                  <a16:creationId xmlns:a16="http://schemas.microsoft.com/office/drawing/2014/main" id="{0F780EAA-47A5-9EEB-B501-CC0A1B9C30D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06941" y="3060894"/>
              <a:ext cx="478920" cy="478920"/>
            </a:xfrm>
            <a:prstGeom prst="rect">
              <a:avLst/>
            </a:prstGeom>
          </p:spPr>
        </p:pic>
      </p:grpSp>
      <p:pic>
        <p:nvPicPr>
          <p:cNvPr id="17" name="Graphic 16" descr="Checkmark with solid fill">
            <a:extLst>
              <a:ext uri="{FF2B5EF4-FFF2-40B4-BE49-F238E27FC236}">
                <a16:creationId xmlns:a16="http://schemas.microsoft.com/office/drawing/2014/main" id="{41885881-2C36-7222-61D0-1195ED6D32B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11349" y="4154091"/>
            <a:ext cx="478920" cy="478920"/>
          </a:xfrm>
          <a:prstGeom prst="rect">
            <a:avLst/>
          </a:prstGeom>
        </p:spPr>
      </p:pic>
      <p:pic>
        <p:nvPicPr>
          <p:cNvPr id="18" name="Graphic 17" descr="Checkmark with solid fill">
            <a:extLst>
              <a:ext uri="{FF2B5EF4-FFF2-40B4-BE49-F238E27FC236}">
                <a16:creationId xmlns:a16="http://schemas.microsoft.com/office/drawing/2014/main" id="{9C943EAA-E40D-0966-06CA-C12DFBEDA37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06941" y="4528394"/>
            <a:ext cx="478920" cy="478920"/>
          </a:xfrm>
          <a:prstGeom prst="rect">
            <a:avLst/>
          </a:prstGeom>
        </p:spPr>
      </p:pic>
      <p:pic>
        <p:nvPicPr>
          <p:cNvPr id="21" name="Picture Placeholder 6" descr="Small image of Delta map showing Head of Old River as the location.">
            <a:extLst>
              <a:ext uri="{FF2B5EF4-FFF2-40B4-BE49-F238E27FC236}">
                <a16:creationId xmlns:a16="http://schemas.microsoft.com/office/drawing/2014/main" id="{88DE1E19-DDA4-04C5-1DD9-AAC1E836030E}"/>
              </a:ext>
            </a:extLst>
          </p:cNvPr>
          <p:cNvPicPr>
            <a:picLocks noChangeAspect="1"/>
          </p:cNvPicPr>
          <p:nvPr/>
        </p:nvPicPr>
        <p:blipFill>
          <a:blip r:embed="rId6">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sp>
        <p:nvSpPr>
          <p:cNvPr id="22" name="TextBox 21">
            <a:extLst>
              <a:ext uri="{FF2B5EF4-FFF2-40B4-BE49-F238E27FC236}">
                <a16:creationId xmlns:a16="http://schemas.microsoft.com/office/drawing/2014/main" id="{E9D619E7-2C67-5D10-0113-458C05B53734}"/>
              </a:ext>
            </a:extLst>
          </p:cNvPr>
          <p:cNvSpPr txBox="1"/>
          <p:nvPr/>
        </p:nvSpPr>
        <p:spPr>
          <a:xfrm>
            <a:off x="7504890" y="6376892"/>
            <a:ext cx="4377447" cy="369332"/>
          </a:xfrm>
          <a:prstGeom prst="rect">
            <a:avLst/>
          </a:prstGeom>
          <a:noFill/>
        </p:spPr>
        <p:txBody>
          <a:bodyPr wrap="square" rtlCol="0">
            <a:spAutoFit/>
          </a:bodyPr>
          <a:lstStyle/>
          <a:p>
            <a:r>
              <a:rPr lang="en-US"/>
              <a:t>Positive effect → more likely to stay in SJR</a:t>
            </a:r>
          </a:p>
        </p:txBody>
      </p:sp>
      <p:sp>
        <p:nvSpPr>
          <p:cNvPr id="23" name="Rectangle 22" descr="Red Box">
            <a:extLst>
              <a:ext uri="{FF2B5EF4-FFF2-40B4-BE49-F238E27FC236}">
                <a16:creationId xmlns:a16="http://schemas.microsoft.com/office/drawing/2014/main" id="{A4D779F9-B4B6-921F-8703-BF7C4FA259EC}"/>
              </a:ext>
            </a:extLst>
          </p:cNvPr>
          <p:cNvSpPr/>
          <p:nvPr/>
        </p:nvSpPr>
        <p:spPr>
          <a:xfrm>
            <a:off x="7037117" y="3740287"/>
            <a:ext cx="4256696" cy="515563"/>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31E45D5A-FFD1-3BF9-238F-D2E5AC0F8569}"/>
              </a:ext>
            </a:extLst>
          </p:cNvPr>
          <p:cNvSpPr txBox="1"/>
          <p:nvPr/>
        </p:nvSpPr>
        <p:spPr>
          <a:xfrm>
            <a:off x="55599" y="43859"/>
            <a:ext cx="1889933" cy="369332"/>
          </a:xfrm>
          <a:prstGeom prst="rect">
            <a:avLst/>
          </a:prstGeom>
          <a:noFill/>
        </p:spPr>
        <p:txBody>
          <a:bodyPr wrap="square" rtlCol="0">
            <a:spAutoFit/>
          </a:bodyPr>
          <a:lstStyle/>
          <a:p>
            <a:r>
              <a:rPr lang="en-US"/>
              <a:t>Head of Old River</a:t>
            </a:r>
          </a:p>
        </p:txBody>
      </p:sp>
      <p:grpSp>
        <p:nvGrpSpPr>
          <p:cNvPr id="7" name="Group 6">
            <a:extLst>
              <a:ext uri="{FF2B5EF4-FFF2-40B4-BE49-F238E27FC236}">
                <a16:creationId xmlns:a16="http://schemas.microsoft.com/office/drawing/2014/main" id="{ECE3416A-C452-1FCB-2F9F-D010A8ECCB99}"/>
              </a:ext>
            </a:extLst>
          </p:cNvPr>
          <p:cNvGrpSpPr/>
          <p:nvPr/>
        </p:nvGrpSpPr>
        <p:grpSpPr>
          <a:xfrm>
            <a:off x="2929169" y="5066946"/>
            <a:ext cx="866881" cy="646331"/>
            <a:chOff x="5782621" y="3429167"/>
            <a:chExt cx="866881" cy="646331"/>
          </a:xfrm>
        </p:grpSpPr>
        <p:pic>
          <p:nvPicPr>
            <p:cNvPr id="4" name="Graphic 3" descr="Checkmark with solid fill">
              <a:extLst>
                <a:ext uri="{FF2B5EF4-FFF2-40B4-BE49-F238E27FC236}">
                  <a16:creationId xmlns:a16="http://schemas.microsoft.com/office/drawing/2014/main" id="{A88EA8A0-59FE-7EA9-E8C0-53E2128D5E0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82621" y="3513230"/>
              <a:ext cx="478920" cy="478920"/>
            </a:xfrm>
            <a:prstGeom prst="rect">
              <a:avLst/>
            </a:prstGeom>
          </p:spPr>
        </p:pic>
        <p:sp>
          <p:nvSpPr>
            <p:cNvPr id="6" name="TextBox 5">
              <a:extLst>
                <a:ext uri="{FF2B5EF4-FFF2-40B4-BE49-F238E27FC236}">
                  <a16:creationId xmlns:a16="http://schemas.microsoft.com/office/drawing/2014/main" id="{37A969D6-A5C4-2006-307A-18EE371A61C7}"/>
                </a:ext>
              </a:extLst>
            </p:cNvPr>
            <p:cNvSpPr txBox="1"/>
            <p:nvPr/>
          </p:nvSpPr>
          <p:spPr>
            <a:xfrm>
              <a:off x="6231213" y="3429167"/>
              <a:ext cx="418289" cy="646331"/>
            </a:xfrm>
            <a:prstGeom prst="rect">
              <a:avLst/>
            </a:prstGeom>
            <a:noFill/>
          </p:spPr>
          <p:txBody>
            <a:bodyPr wrap="square" rtlCol="0">
              <a:spAutoFit/>
            </a:bodyPr>
            <a:lstStyle/>
            <a:p>
              <a:pPr algn="ctr"/>
              <a:r>
                <a:rPr lang="en-US" sz="3600" b="1" dirty="0">
                  <a:solidFill>
                    <a:srgbClr val="C00000"/>
                  </a:solidFill>
                </a:rPr>
                <a:t>X</a:t>
              </a:r>
              <a:endParaRPr lang="en-US" b="1" dirty="0">
                <a:solidFill>
                  <a:srgbClr val="C00000"/>
                </a:solidFill>
              </a:endParaRPr>
            </a:p>
          </p:txBody>
        </p:sp>
      </p:grpSp>
    </p:spTree>
    <p:extLst>
      <p:ext uri="{BB962C8B-B14F-4D97-AF65-F5344CB8AC3E}">
        <p14:creationId xmlns:p14="http://schemas.microsoft.com/office/powerpoint/2010/main" val="2682931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A6BDF9-EF34-D787-6D9E-FFE257EC93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58DF66-0C7E-67AA-949A-0D35470B5902}"/>
              </a:ext>
            </a:extLst>
          </p:cNvPr>
          <p:cNvSpPr>
            <a:spLocks noGrp="1"/>
          </p:cNvSpPr>
          <p:nvPr>
            <p:ph type="title"/>
          </p:nvPr>
        </p:nvSpPr>
        <p:spPr>
          <a:xfrm>
            <a:off x="581193" y="729658"/>
            <a:ext cx="9810762" cy="988332"/>
          </a:xfrm>
        </p:spPr>
        <p:txBody>
          <a:bodyPr>
            <a:noAutofit/>
          </a:bodyPr>
          <a:lstStyle/>
          <a:p>
            <a:r>
              <a:rPr lang="en-US" sz="3200" b="1"/>
              <a:t>Hypothesis 2: Management metrics predict routing</a:t>
            </a:r>
          </a:p>
        </p:txBody>
      </p:sp>
      <p:sp>
        <p:nvSpPr>
          <p:cNvPr id="6" name="Text Placeholder 5">
            <a:extLst>
              <a:ext uri="{FF2B5EF4-FFF2-40B4-BE49-F238E27FC236}">
                <a16:creationId xmlns:a16="http://schemas.microsoft.com/office/drawing/2014/main" id="{E1593B44-AE33-2136-415B-80CEFADC1B1D}"/>
              </a:ext>
            </a:extLst>
          </p:cNvPr>
          <p:cNvSpPr>
            <a:spLocks noGrp="1"/>
          </p:cNvSpPr>
          <p:nvPr>
            <p:ph type="body" idx="1"/>
          </p:nvPr>
        </p:nvSpPr>
        <p:spPr/>
        <p:txBody>
          <a:bodyPr/>
          <a:lstStyle/>
          <a:p>
            <a:r>
              <a:rPr lang="en-US"/>
              <a:t>What we expected to find</a:t>
            </a:r>
          </a:p>
        </p:txBody>
      </p:sp>
      <p:sp>
        <p:nvSpPr>
          <p:cNvPr id="3" name="Content Placeholder 2">
            <a:extLst>
              <a:ext uri="{FF2B5EF4-FFF2-40B4-BE49-F238E27FC236}">
                <a16:creationId xmlns:a16="http://schemas.microsoft.com/office/drawing/2014/main" id="{F2864F73-3743-1977-D21D-F22B5EE49394}"/>
              </a:ext>
            </a:extLst>
          </p:cNvPr>
          <p:cNvSpPr>
            <a:spLocks noGrp="1"/>
          </p:cNvSpPr>
          <p:nvPr>
            <p:ph sz="half" idx="2"/>
          </p:nvPr>
        </p:nvSpPr>
        <p:spPr/>
        <p:txBody>
          <a:bodyPr>
            <a:normAutofit fontScale="85000" lnSpcReduction="20000"/>
          </a:bodyPr>
          <a:lstStyle/>
          <a:p>
            <a:r>
              <a:rPr lang="en-US" sz="2800"/>
              <a:t>Metrics used in water operations management can be used to predict routing at HOR</a:t>
            </a:r>
          </a:p>
          <a:p>
            <a:r>
              <a:rPr lang="en-US" sz="2800"/>
              <a:t>Fish are more likely to enter the interior Delta when</a:t>
            </a:r>
          </a:p>
          <a:p>
            <a:pPr lvl="1"/>
            <a:r>
              <a:rPr lang="en-US" sz="2400"/>
              <a:t>Daily export rates are higher</a:t>
            </a:r>
          </a:p>
          <a:p>
            <a:pPr lvl="1"/>
            <a:r>
              <a:rPr lang="en-US" sz="2400"/>
              <a:t>Delta inflow is lower</a:t>
            </a:r>
          </a:p>
          <a:p>
            <a:pPr lvl="1"/>
            <a:r>
              <a:rPr lang="en-US" sz="2400"/>
              <a:t>I:E ratio is lower</a:t>
            </a:r>
          </a:p>
          <a:p>
            <a:endParaRPr lang="en-US"/>
          </a:p>
        </p:txBody>
      </p:sp>
      <p:sp>
        <p:nvSpPr>
          <p:cNvPr id="7" name="Text Placeholder 6">
            <a:extLst>
              <a:ext uri="{FF2B5EF4-FFF2-40B4-BE49-F238E27FC236}">
                <a16:creationId xmlns:a16="http://schemas.microsoft.com/office/drawing/2014/main" id="{7E172B4F-EFC7-33E6-C2A2-55D6450ED8C7}"/>
              </a:ext>
            </a:extLst>
          </p:cNvPr>
          <p:cNvSpPr>
            <a:spLocks noGrp="1"/>
          </p:cNvSpPr>
          <p:nvPr>
            <p:ph type="body" sz="quarter" idx="3"/>
          </p:nvPr>
        </p:nvSpPr>
        <p:spPr/>
        <p:txBody>
          <a:bodyPr/>
          <a:lstStyle/>
          <a:p>
            <a:r>
              <a:rPr lang="en-US"/>
              <a:t>What we found</a:t>
            </a:r>
          </a:p>
        </p:txBody>
      </p:sp>
      <p:pic>
        <p:nvPicPr>
          <p:cNvPr id="5" name="Picture Placeholder 6" descr="Small image of Delta map showing Head of Old River as the location.">
            <a:extLst>
              <a:ext uri="{FF2B5EF4-FFF2-40B4-BE49-F238E27FC236}">
                <a16:creationId xmlns:a16="http://schemas.microsoft.com/office/drawing/2014/main" id="{9DE9DD64-C260-C0DB-3CA7-7AA47F7E50E8}"/>
              </a:ext>
            </a:extLst>
          </p:cNvPr>
          <p:cNvPicPr>
            <a:picLocks noChangeAspect="1"/>
          </p:cNvPicPr>
          <p:nvPr/>
        </p:nvPicPr>
        <p:blipFill>
          <a:blip r:embed="rId2">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sp>
        <p:nvSpPr>
          <p:cNvPr id="23" name="TextBox 22">
            <a:extLst>
              <a:ext uri="{FF2B5EF4-FFF2-40B4-BE49-F238E27FC236}">
                <a16:creationId xmlns:a16="http://schemas.microsoft.com/office/drawing/2014/main" id="{8BCC1577-56C1-44EE-0DF1-696296C1EB33}"/>
              </a:ext>
            </a:extLst>
          </p:cNvPr>
          <p:cNvSpPr txBox="1"/>
          <p:nvPr/>
        </p:nvSpPr>
        <p:spPr>
          <a:xfrm>
            <a:off x="55599" y="43859"/>
            <a:ext cx="1889933" cy="369332"/>
          </a:xfrm>
          <a:prstGeom prst="rect">
            <a:avLst/>
          </a:prstGeom>
          <a:noFill/>
        </p:spPr>
        <p:txBody>
          <a:bodyPr wrap="square" rtlCol="0">
            <a:spAutoFit/>
          </a:bodyPr>
          <a:lstStyle/>
          <a:p>
            <a:r>
              <a:rPr lang="en-US"/>
              <a:t>Head of Old River</a:t>
            </a:r>
          </a:p>
        </p:txBody>
      </p:sp>
      <p:sp>
        <p:nvSpPr>
          <p:cNvPr id="17" name="Content Placeholder 16">
            <a:extLst>
              <a:ext uri="{FF2B5EF4-FFF2-40B4-BE49-F238E27FC236}">
                <a16:creationId xmlns:a16="http://schemas.microsoft.com/office/drawing/2014/main" id="{D1D6FD37-4724-AD9E-F337-C51164828F0C}"/>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32743556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2FA20D-82DD-42D8-3865-4AAA0FDB3D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E64756-61D5-809D-527F-3C5D3B1B61DB}"/>
              </a:ext>
            </a:extLst>
          </p:cNvPr>
          <p:cNvSpPr>
            <a:spLocks noGrp="1"/>
          </p:cNvSpPr>
          <p:nvPr>
            <p:ph type="title"/>
          </p:nvPr>
        </p:nvSpPr>
        <p:spPr>
          <a:xfrm>
            <a:off x="581193" y="729658"/>
            <a:ext cx="5907156" cy="988332"/>
          </a:xfrm>
        </p:spPr>
        <p:txBody>
          <a:bodyPr>
            <a:noAutofit/>
          </a:bodyPr>
          <a:lstStyle/>
          <a:p>
            <a:r>
              <a:rPr lang="en-US" sz="3200" b="1"/>
              <a:t>Hypothesis 2: Management metrics predict routing</a:t>
            </a:r>
          </a:p>
        </p:txBody>
      </p:sp>
      <p:sp>
        <p:nvSpPr>
          <p:cNvPr id="6" name="Text Placeholder 5">
            <a:extLst>
              <a:ext uri="{FF2B5EF4-FFF2-40B4-BE49-F238E27FC236}">
                <a16:creationId xmlns:a16="http://schemas.microsoft.com/office/drawing/2014/main" id="{01AB0FE8-C2D5-AE89-0752-1687845885A4}"/>
              </a:ext>
            </a:extLst>
          </p:cNvPr>
          <p:cNvSpPr>
            <a:spLocks noGrp="1"/>
          </p:cNvSpPr>
          <p:nvPr>
            <p:ph type="body" idx="1"/>
          </p:nvPr>
        </p:nvSpPr>
        <p:spPr/>
        <p:txBody>
          <a:bodyPr/>
          <a:lstStyle/>
          <a:p>
            <a:r>
              <a:rPr lang="en-US"/>
              <a:t>What we expected to find</a:t>
            </a:r>
          </a:p>
        </p:txBody>
      </p:sp>
      <p:sp>
        <p:nvSpPr>
          <p:cNvPr id="3" name="Content Placeholder 2">
            <a:extLst>
              <a:ext uri="{FF2B5EF4-FFF2-40B4-BE49-F238E27FC236}">
                <a16:creationId xmlns:a16="http://schemas.microsoft.com/office/drawing/2014/main" id="{56A60F38-66B6-A382-6FDC-4FAA8112FCA5}"/>
              </a:ext>
            </a:extLst>
          </p:cNvPr>
          <p:cNvSpPr>
            <a:spLocks noGrp="1"/>
          </p:cNvSpPr>
          <p:nvPr>
            <p:ph sz="half" idx="2"/>
          </p:nvPr>
        </p:nvSpPr>
        <p:spPr/>
        <p:txBody>
          <a:bodyPr>
            <a:normAutofit fontScale="85000" lnSpcReduction="20000"/>
          </a:bodyPr>
          <a:lstStyle/>
          <a:p>
            <a:r>
              <a:rPr lang="en-US" sz="2800"/>
              <a:t>Metrics used in water operations management can be used to predict routing at HOR</a:t>
            </a:r>
          </a:p>
          <a:p>
            <a:r>
              <a:rPr lang="en-US" sz="2800"/>
              <a:t>Fish are more likely to enter the interior Delta when</a:t>
            </a:r>
          </a:p>
          <a:p>
            <a:pPr lvl="1"/>
            <a:r>
              <a:rPr lang="en-US" sz="2400"/>
              <a:t>Daily export rates are higher</a:t>
            </a:r>
          </a:p>
          <a:p>
            <a:pPr lvl="1"/>
            <a:r>
              <a:rPr lang="en-US" sz="2400"/>
              <a:t>Delta inflow is lower</a:t>
            </a:r>
          </a:p>
          <a:p>
            <a:pPr lvl="1"/>
            <a:r>
              <a:rPr lang="en-US" sz="2400"/>
              <a:t>I:E ratio is lower</a:t>
            </a:r>
          </a:p>
          <a:p>
            <a:endParaRPr lang="en-US"/>
          </a:p>
        </p:txBody>
      </p:sp>
      <p:sp>
        <p:nvSpPr>
          <p:cNvPr id="7" name="Text Placeholder 6">
            <a:extLst>
              <a:ext uri="{FF2B5EF4-FFF2-40B4-BE49-F238E27FC236}">
                <a16:creationId xmlns:a16="http://schemas.microsoft.com/office/drawing/2014/main" id="{A719EE52-5F77-19D7-72C2-EE50D57B7495}"/>
              </a:ext>
            </a:extLst>
          </p:cNvPr>
          <p:cNvSpPr>
            <a:spLocks noGrp="1"/>
          </p:cNvSpPr>
          <p:nvPr>
            <p:ph type="body" sz="quarter" idx="3"/>
          </p:nvPr>
        </p:nvSpPr>
        <p:spPr/>
        <p:txBody>
          <a:bodyPr/>
          <a:lstStyle/>
          <a:p>
            <a:r>
              <a:rPr lang="en-US">
                <a:solidFill>
                  <a:schemeClr val="bg1"/>
                </a:solidFill>
              </a:rPr>
              <a:t>What</a:t>
            </a:r>
            <a:r>
              <a:rPr lang="en-US"/>
              <a:t> we found</a:t>
            </a:r>
          </a:p>
        </p:txBody>
      </p:sp>
      <p:pic>
        <p:nvPicPr>
          <p:cNvPr id="10" name="Content Placeholder 9" descr="Graph of Head of Old River flow showing CVP exports, SWP exports, and Delta inflow.">
            <a:extLst>
              <a:ext uri="{FF2B5EF4-FFF2-40B4-BE49-F238E27FC236}">
                <a16:creationId xmlns:a16="http://schemas.microsoft.com/office/drawing/2014/main" id="{39FF62C1-D86C-B76A-6BC2-C6726DFC5F20}"/>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702552" y="1335024"/>
            <a:ext cx="5276088" cy="5276088"/>
          </a:xfrm>
        </p:spPr>
      </p:pic>
      <p:pic>
        <p:nvPicPr>
          <p:cNvPr id="5" name="Picture Placeholder 6" descr="Small image of Delta map showing Head of Old River as the location.">
            <a:extLst>
              <a:ext uri="{FF2B5EF4-FFF2-40B4-BE49-F238E27FC236}">
                <a16:creationId xmlns:a16="http://schemas.microsoft.com/office/drawing/2014/main" id="{49CA87FE-A1C5-725C-FC18-F1B11597349A}"/>
              </a:ext>
            </a:extLst>
          </p:cNvPr>
          <p:cNvPicPr>
            <a:picLocks noChangeAspect="1"/>
          </p:cNvPicPr>
          <p:nvPr/>
        </p:nvPicPr>
        <p:blipFill>
          <a:blip r:embed="rId4">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sp>
        <p:nvSpPr>
          <p:cNvPr id="15" name="TextBox 14">
            <a:extLst>
              <a:ext uri="{FF2B5EF4-FFF2-40B4-BE49-F238E27FC236}">
                <a16:creationId xmlns:a16="http://schemas.microsoft.com/office/drawing/2014/main" id="{8AEDE172-7EB2-1348-5B2E-B7AC84FEA295}"/>
              </a:ext>
            </a:extLst>
          </p:cNvPr>
          <p:cNvSpPr txBox="1"/>
          <p:nvPr/>
        </p:nvSpPr>
        <p:spPr>
          <a:xfrm>
            <a:off x="7504890" y="6376892"/>
            <a:ext cx="4377447" cy="369332"/>
          </a:xfrm>
          <a:prstGeom prst="rect">
            <a:avLst/>
          </a:prstGeom>
          <a:noFill/>
        </p:spPr>
        <p:txBody>
          <a:bodyPr wrap="square" rtlCol="0">
            <a:spAutoFit/>
          </a:bodyPr>
          <a:lstStyle/>
          <a:p>
            <a:r>
              <a:rPr lang="en-US"/>
              <a:t>Positive effect → more likely to stay in SJR</a:t>
            </a:r>
          </a:p>
        </p:txBody>
      </p:sp>
      <p:grpSp>
        <p:nvGrpSpPr>
          <p:cNvPr id="11" name="Group 10">
            <a:extLst>
              <a:ext uri="{FF2B5EF4-FFF2-40B4-BE49-F238E27FC236}">
                <a16:creationId xmlns:a16="http://schemas.microsoft.com/office/drawing/2014/main" id="{8BDEEB10-97C3-13E6-02A7-FE040F7808E4}"/>
              </a:ext>
            </a:extLst>
          </p:cNvPr>
          <p:cNvGrpSpPr/>
          <p:nvPr/>
        </p:nvGrpSpPr>
        <p:grpSpPr>
          <a:xfrm>
            <a:off x="3534771" y="4868695"/>
            <a:ext cx="7759042" cy="606145"/>
            <a:chOff x="3534771" y="4868695"/>
            <a:chExt cx="7759042" cy="606145"/>
          </a:xfrm>
        </p:grpSpPr>
        <p:sp>
          <p:nvSpPr>
            <p:cNvPr id="13" name="Rectangle 12" descr="Red Box">
              <a:extLst>
                <a:ext uri="{FF2B5EF4-FFF2-40B4-BE49-F238E27FC236}">
                  <a16:creationId xmlns:a16="http://schemas.microsoft.com/office/drawing/2014/main" id="{B0AD8F68-8767-FF63-19B8-C38A977CFEEB}"/>
                </a:ext>
              </a:extLst>
            </p:cNvPr>
            <p:cNvSpPr/>
            <p:nvPr/>
          </p:nvSpPr>
          <p:spPr>
            <a:xfrm>
              <a:off x="7037117" y="4868695"/>
              <a:ext cx="4256696" cy="437744"/>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Graphic 15" descr="Checkmark with solid fill">
              <a:extLst>
                <a:ext uri="{FF2B5EF4-FFF2-40B4-BE49-F238E27FC236}">
                  <a16:creationId xmlns:a16="http://schemas.microsoft.com/office/drawing/2014/main" id="{6DA9F2B3-9F6A-7230-0830-7CE39AD9135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34771" y="4995920"/>
              <a:ext cx="478920" cy="478920"/>
            </a:xfrm>
            <a:prstGeom prst="rect">
              <a:avLst/>
            </a:prstGeom>
          </p:spPr>
        </p:pic>
      </p:grpSp>
      <p:sp>
        <p:nvSpPr>
          <p:cNvPr id="18" name="TextBox 17">
            <a:extLst>
              <a:ext uri="{FF2B5EF4-FFF2-40B4-BE49-F238E27FC236}">
                <a16:creationId xmlns:a16="http://schemas.microsoft.com/office/drawing/2014/main" id="{4E43D75D-D6DF-B413-F89C-29C978297AD0}"/>
              </a:ext>
            </a:extLst>
          </p:cNvPr>
          <p:cNvSpPr txBox="1"/>
          <p:nvPr/>
        </p:nvSpPr>
        <p:spPr>
          <a:xfrm>
            <a:off x="1708826" y="5748837"/>
            <a:ext cx="4387174" cy="307777"/>
          </a:xfrm>
          <a:prstGeom prst="rect">
            <a:avLst/>
          </a:prstGeom>
          <a:noFill/>
        </p:spPr>
        <p:txBody>
          <a:bodyPr wrap="square" rtlCol="0">
            <a:spAutoFit/>
          </a:bodyPr>
          <a:lstStyle/>
          <a:p>
            <a:r>
              <a:rPr lang="en-US" sz="1400">
                <a:solidFill>
                  <a:srgbClr val="C00000"/>
                </a:solidFill>
              </a:rPr>
              <a:t>(yes… I:E is positively correlated with Delta inflow)</a:t>
            </a:r>
          </a:p>
        </p:txBody>
      </p:sp>
      <p:grpSp>
        <p:nvGrpSpPr>
          <p:cNvPr id="9" name="Group 8">
            <a:extLst>
              <a:ext uri="{FF2B5EF4-FFF2-40B4-BE49-F238E27FC236}">
                <a16:creationId xmlns:a16="http://schemas.microsoft.com/office/drawing/2014/main" id="{6C3BDD60-B9F7-59F2-624A-B31A990D2782}"/>
              </a:ext>
            </a:extLst>
          </p:cNvPr>
          <p:cNvGrpSpPr/>
          <p:nvPr/>
        </p:nvGrpSpPr>
        <p:grpSpPr>
          <a:xfrm>
            <a:off x="4366559" y="2707180"/>
            <a:ext cx="6927254" cy="2479926"/>
            <a:chOff x="4366559" y="2707180"/>
            <a:chExt cx="6927254" cy="2479926"/>
          </a:xfrm>
        </p:grpSpPr>
        <p:sp>
          <p:nvSpPr>
            <p:cNvPr id="14" name="Rectangle 13" descr="Red Box">
              <a:extLst>
                <a:ext uri="{FF2B5EF4-FFF2-40B4-BE49-F238E27FC236}">
                  <a16:creationId xmlns:a16="http://schemas.microsoft.com/office/drawing/2014/main" id="{F9F9F876-1E29-0515-004D-AA14AC13A2EB}"/>
                </a:ext>
              </a:extLst>
            </p:cNvPr>
            <p:cNvSpPr/>
            <p:nvPr/>
          </p:nvSpPr>
          <p:spPr>
            <a:xfrm>
              <a:off x="7037117" y="2707180"/>
              <a:ext cx="4256696" cy="1075240"/>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4F68523-611A-DB4E-754A-4E9BC92898B0}"/>
                </a:ext>
              </a:extLst>
            </p:cNvPr>
            <p:cNvSpPr txBox="1"/>
            <p:nvPr/>
          </p:nvSpPr>
          <p:spPr>
            <a:xfrm>
              <a:off x="4366559" y="4540775"/>
              <a:ext cx="418289" cy="646331"/>
            </a:xfrm>
            <a:prstGeom prst="rect">
              <a:avLst/>
            </a:prstGeom>
            <a:noFill/>
          </p:spPr>
          <p:txBody>
            <a:bodyPr wrap="square" rtlCol="0">
              <a:spAutoFit/>
            </a:bodyPr>
            <a:lstStyle/>
            <a:p>
              <a:pPr algn="ctr"/>
              <a:r>
                <a:rPr lang="en-US" sz="3600" b="1">
                  <a:solidFill>
                    <a:srgbClr val="C00000"/>
                  </a:solidFill>
                </a:rPr>
                <a:t>X</a:t>
              </a:r>
              <a:endParaRPr lang="en-US" b="1">
                <a:solidFill>
                  <a:srgbClr val="C00000"/>
                </a:solidFill>
              </a:endParaRPr>
            </a:p>
          </p:txBody>
        </p:sp>
      </p:grpSp>
      <p:sp>
        <p:nvSpPr>
          <p:cNvPr id="23" name="TextBox 22">
            <a:extLst>
              <a:ext uri="{FF2B5EF4-FFF2-40B4-BE49-F238E27FC236}">
                <a16:creationId xmlns:a16="http://schemas.microsoft.com/office/drawing/2014/main" id="{5FE928A5-D215-9906-B7E3-2BC269284606}"/>
              </a:ext>
            </a:extLst>
          </p:cNvPr>
          <p:cNvSpPr txBox="1"/>
          <p:nvPr/>
        </p:nvSpPr>
        <p:spPr>
          <a:xfrm>
            <a:off x="55599" y="43859"/>
            <a:ext cx="1889933" cy="369332"/>
          </a:xfrm>
          <a:prstGeom prst="rect">
            <a:avLst/>
          </a:prstGeom>
          <a:noFill/>
        </p:spPr>
        <p:txBody>
          <a:bodyPr wrap="square" rtlCol="0">
            <a:spAutoFit/>
          </a:bodyPr>
          <a:lstStyle/>
          <a:p>
            <a:r>
              <a:rPr lang="en-US"/>
              <a:t>Head of Old River</a:t>
            </a:r>
          </a:p>
        </p:txBody>
      </p:sp>
      <p:grpSp>
        <p:nvGrpSpPr>
          <p:cNvPr id="8" name="Group 7">
            <a:extLst>
              <a:ext uri="{FF2B5EF4-FFF2-40B4-BE49-F238E27FC236}">
                <a16:creationId xmlns:a16="http://schemas.microsoft.com/office/drawing/2014/main" id="{3255DB3C-4BC4-4DA7-2C03-BD8BD59A2031}"/>
              </a:ext>
            </a:extLst>
          </p:cNvPr>
          <p:cNvGrpSpPr/>
          <p:nvPr/>
        </p:nvGrpSpPr>
        <p:grpSpPr>
          <a:xfrm>
            <a:off x="3862961" y="3144957"/>
            <a:ext cx="2134635" cy="3518636"/>
            <a:chOff x="3862961" y="3144957"/>
            <a:chExt cx="2134635" cy="3518636"/>
          </a:xfrm>
        </p:grpSpPr>
        <p:pic>
          <p:nvPicPr>
            <p:cNvPr id="19" name="Graphic 18" descr="Checkmark with solid fill">
              <a:extLst>
                <a:ext uri="{FF2B5EF4-FFF2-40B4-BE49-F238E27FC236}">
                  <a16:creationId xmlns:a16="http://schemas.microsoft.com/office/drawing/2014/main" id="{6C177C9E-6AA8-FDE5-C5EA-F025743DE2B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518676" y="3144957"/>
              <a:ext cx="478920" cy="478920"/>
            </a:xfrm>
            <a:prstGeom prst="rect">
              <a:avLst/>
            </a:prstGeom>
          </p:spPr>
        </p:pic>
        <p:sp>
          <p:nvSpPr>
            <p:cNvPr id="4" name="TextBox 3">
              <a:extLst>
                <a:ext uri="{FF2B5EF4-FFF2-40B4-BE49-F238E27FC236}">
                  <a16:creationId xmlns:a16="http://schemas.microsoft.com/office/drawing/2014/main" id="{C714C62C-A236-3E1E-8991-256BCE57BE77}"/>
                </a:ext>
              </a:extLst>
            </p:cNvPr>
            <p:cNvSpPr txBox="1"/>
            <p:nvPr/>
          </p:nvSpPr>
          <p:spPr>
            <a:xfrm>
              <a:off x="3862961" y="6294261"/>
              <a:ext cx="1387852" cy="369332"/>
            </a:xfrm>
            <a:prstGeom prst="rect">
              <a:avLst/>
            </a:prstGeom>
            <a:noFill/>
            <a:ln>
              <a:solidFill>
                <a:srgbClr val="C00000"/>
              </a:solidFill>
            </a:ln>
          </p:spPr>
          <p:txBody>
            <a:bodyPr wrap="square" rtlCol="0">
              <a:spAutoFit/>
            </a:bodyPr>
            <a:lstStyle/>
            <a:p>
              <a:pPr algn="ctr"/>
              <a:r>
                <a:rPr lang="en-US"/>
                <a:t>AUC = 0.903</a:t>
              </a:r>
            </a:p>
          </p:txBody>
        </p:sp>
      </p:grpSp>
    </p:spTree>
    <p:extLst>
      <p:ext uri="{BB962C8B-B14F-4D97-AF65-F5344CB8AC3E}">
        <p14:creationId xmlns:p14="http://schemas.microsoft.com/office/powerpoint/2010/main" val="1991712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265637D-D94E-0F5E-201F-91D0C7210885}"/>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48E96387-12F1-45E4-9322-ABBF2EE04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A9F421DD-DE4E-4547-A904-3F80E25E3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09985DEC-1215-4209-9708-B45CC9774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90EB7086-616E-4D44-94BE-D0F7635617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9" name="Rectangle 18">
            <a:extLst>
              <a:ext uri="{FF2B5EF4-FFF2-40B4-BE49-F238E27FC236}">
                <a16:creationId xmlns:a16="http://schemas.microsoft.com/office/drawing/2014/main" id="{F115DB35-53D7-4EDC-A965-A434929617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map of the southern Delta from Durham Ferry to Benicia Bridge. An inset map shows the Delta in relation to the state of California and the Pacific Ocean. Additional insets show the SJR route, OR route, and TC route.">
            <a:extLst>
              <a:ext uri="{FF2B5EF4-FFF2-40B4-BE49-F238E27FC236}">
                <a16:creationId xmlns:a16="http://schemas.microsoft.com/office/drawing/2014/main" id="{F0201F1B-650E-B9AA-99FB-D0EFCF2882D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09320" y="863199"/>
            <a:ext cx="6481068" cy="5606122"/>
          </a:xfrm>
          <a:prstGeom prst="rect">
            <a:avLst/>
          </a:prstGeom>
        </p:spPr>
      </p:pic>
      <p:sp>
        <p:nvSpPr>
          <p:cNvPr id="21" name="Rectangle 20">
            <a:extLst>
              <a:ext uri="{FF2B5EF4-FFF2-40B4-BE49-F238E27FC236}">
                <a16:creationId xmlns:a16="http://schemas.microsoft.com/office/drawing/2014/main" id="{4B610F9C-62FE-46FC-8607-C35030B632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20660A2-7713-5D6B-C327-597660DDA04F}"/>
              </a:ext>
            </a:extLst>
          </p:cNvPr>
          <p:cNvSpPr>
            <a:spLocks noGrp="1"/>
          </p:cNvSpPr>
          <p:nvPr>
            <p:ph type="title"/>
          </p:nvPr>
        </p:nvSpPr>
        <p:spPr>
          <a:xfrm>
            <a:off x="8299708" y="1156578"/>
            <a:ext cx="3081576" cy="3551609"/>
          </a:xfrm>
        </p:spPr>
        <p:txBody>
          <a:bodyPr vert="horz" lIns="91440" tIns="45720" rIns="91440" bIns="45720" rtlCol="0" anchor="b">
            <a:normAutofit/>
          </a:bodyPr>
          <a:lstStyle/>
          <a:p>
            <a:pPr>
              <a:lnSpc>
                <a:spcPct val="90000"/>
              </a:lnSpc>
            </a:pPr>
            <a:r>
              <a:rPr lang="en-US" sz="3600" b="1">
                <a:solidFill>
                  <a:srgbClr val="FFFFFF"/>
                </a:solidFill>
              </a:rPr>
              <a:t>San Joaquin River steelhead smolts</a:t>
            </a:r>
            <a:br>
              <a:rPr lang="en-US" sz="3600">
                <a:solidFill>
                  <a:srgbClr val="FFFFFF"/>
                </a:solidFill>
              </a:rPr>
            </a:br>
            <a:br>
              <a:rPr lang="en-US" sz="3600">
                <a:solidFill>
                  <a:srgbClr val="FFFFFF"/>
                </a:solidFill>
              </a:rPr>
            </a:br>
            <a:r>
              <a:rPr lang="en-US" sz="2400">
                <a:solidFill>
                  <a:srgbClr val="FFFFFF"/>
                </a:solidFill>
              </a:rPr>
              <a:t>–  multiple routing options through South Delta</a:t>
            </a:r>
            <a:endParaRPr lang="en-US" sz="3600">
              <a:solidFill>
                <a:srgbClr val="FFFFFF"/>
              </a:solidFill>
            </a:endParaRPr>
          </a:p>
        </p:txBody>
      </p:sp>
      <p:sp>
        <p:nvSpPr>
          <p:cNvPr id="8" name="Rectangle: Rounded Corners 7">
            <a:extLst>
              <a:ext uri="{FF2B5EF4-FFF2-40B4-BE49-F238E27FC236}">
                <a16:creationId xmlns:a16="http://schemas.microsoft.com/office/drawing/2014/main" id="{9BEF909F-6557-2192-D05A-D75EA76F14C1}"/>
              </a:ext>
            </a:extLst>
          </p:cNvPr>
          <p:cNvSpPr/>
          <p:nvPr/>
        </p:nvSpPr>
        <p:spPr>
          <a:xfrm>
            <a:off x="5413589" y="1831762"/>
            <a:ext cx="765898" cy="646065"/>
          </a:xfrm>
          <a:prstGeom prst="roundRect">
            <a:avLst/>
          </a:prstGeom>
          <a:solidFill>
            <a:schemeClr val="accent1">
              <a:lumMod val="20000"/>
              <a:lumOff val="80000"/>
              <a:alpha val="2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E017094-C1D0-AB5F-3A6F-EE393860B7AB}"/>
              </a:ext>
            </a:extLst>
          </p:cNvPr>
          <p:cNvSpPr txBox="1"/>
          <p:nvPr/>
        </p:nvSpPr>
        <p:spPr>
          <a:xfrm>
            <a:off x="6779185" y="3512372"/>
            <a:ext cx="354585" cy="153888"/>
          </a:xfrm>
          <a:prstGeom prst="rect">
            <a:avLst/>
          </a:prstGeom>
          <a:solidFill>
            <a:schemeClr val="bg1"/>
          </a:solidFill>
        </p:spPr>
        <p:txBody>
          <a:bodyPr wrap="square" lIns="0" tIns="0" rIns="0" bIns="0" rtlCol="0">
            <a:spAutoFit/>
          </a:bodyPr>
          <a:lstStyle/>
          <a:p>
            <a:r>
              <a:rPr lang="en-US" sz="1000" b="1">
                <a:latin typeface="Arial" panose="020B0604020202020204" pitchFamily="34" charset="0"/>
                <a:cs typeface="Arial" panose="020B0604020202020204" pitchFamily="34" charset="0"/>
              </a:rPr>
              <a:t>SJO</a:t>
            </a:r>
            <a:endParaRPr lang="en-US" sz="1200" b="1">
              <a:latin typeface="Arial" panose="020B0604020202020204" pitchFamily="34" charset="0"/>
              <a:cs typeface="Arial" panose="020B0604020202020204" pitchFamily="34" charset="0"/>
            </a:endParaRPr>
          </a:p>
        </p:txBody>
      </p:sp>
      <p:sp>
        <p:nvSpPr>
          <p:cNvPr id="9" name="Rectangle: Rounded Corners 8">
            <a:extLst>
              <a:ext uri="{FF2B5EF4-FFF2-40B4-BE49-F238E27FC236}">
                <a16:creationId xmlns:a16="http://schemas.microsoft.com/office/drawing/2014/main" id="{B096360C-AA66-8458-A390-4F231C0B8393}"/>
              </a:ext>
            </a:extLst>
          </p:cNvPr>
          <p:cNvSpPr/>
          <p:nvPr/>
        </p:nvSpPr>
        <p:spPr>
          <a:xfrm>
            <a:off x="6179487" y="3257027"/>
            <a:ext cx="954283" cy="538724"/>
          </a:xfrm>
          <a:prstGeom prst="roundRect">
            <a:avLst/>
          </a:prstGeom>
          <a:solidFill>
            <a:srgbClr val="FFC000">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236E033C-01D6-7181-0D1F-A46F450619BB}"/>
              </a:ext>
            </a:extLst>
          </p:cNvPr>
          <p:cNvGrpSpPr/>
          <p:nvPr/>
        </p:nvGrpSpPr>
        <p:grpSpPr>
          <a:xfrm>
            <a:off x="2706945" y="5932714"/>
            <a:ext cx="2380819" cy="239486"/>
            <a:chOff x="2706945" y="5932714"/>
            <a:chExt cx="2380819" cy="239486"/>
          </a:xfrm>
        </p:grpSpPr>
        <p:sp>
          <p:nvSpPr>
            <p:cNvPr id="12" name="Rectangle: Rounded Corners 11">
              <a:extLst>
                <a:ext uri="{FF2B5EF4-FFF2-40B4-BE49-F238E27FC236}">
                  <a16:creationId xmlns:a16="http://schemas.microsoft.com/office/drawing/2014/main" id="{604D19A9-9C2C-23FE-52C3-A68F6B49C1CE}"/>
                </a:ext>
              </a:extLst>
            </p:cNvPr>
            <p:cNvSpPr/>
            <p:nvPr/>
          </p:nvSpPr>
          <p:spPr>
            <a:xfrm>
              <a:off x="2706945" y="5932714"/>
              <a:ext cx="215870" cy="239486"/>
            </a:xfrm>
            <a:prstGeom prst="roundRect">
              <a:avLst/>
            </a:prstGeom>
            <a:solidFill>
              <a:srgbClr val="FFC000">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808CD267-8E34-922D-66E6-8203D00061CC}"/>
                </a:ext>
              </a:extLst>
            </p:cNvPr>
            <p:cNvSpPr/>
            <p:nvPr/>
          </p:nvSpPr>
          <p:spPr>
            <a:xfrm>
              <a:off x="4871894" y="5932714"/>
              <a:ext cx="215870" cy="239486"/>
            </a:xfrm>
            <a:prstGeom prst="roundRect">
              <a:avLst/>
            </a:prstGeom>
            <a:solidFill>
              <a:srgbClr val="FFC000">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9AF05E10-5F27-E56E-0DD4-48BF6D129E5C}"/>
              </a:ext>
            </a:extLst>
          </p:cNvPr>
          <p:cNvGrpSpPr/>
          <p:nvPr/>
        </p:nvGrpSpPr>
        <p:grpSpPr>
          <a:xfrm>
            <a:off x="2437374" y="5512665"/>
            <a:ext cx="4526391" cy="234993"/>
            <a:chOff x="2437374" y="5512665"/>
            <a:chExt cx="4526391" cy="234993"/>
          </a:xfrm>
        </p:grpSpPr>
        <p:sp>
          <p:nvSpPr>
            <p:cNvPr id="18" name="Rectangle: Rounded Corners 17">
              <a:extLst>
                <a:ext uri="{FF2B5EF4-FFF2-40B4-BE49-F238E27FC236}">
                  <a16:creationId xmlns:a16="http://schemas.microsoft.com/office/drawing/2014/main" id="{3505AEE2-5850-BD91-5945-526765E7B82B}"/>
                </a:ext>
              </a:extLst>
            </p:cNvPr>
            <p:cNvSpPr/>
            <p:nvPr/>
          </p:nvSpPr>
          <p:spPr>
            <a:xfrm>
              <a:off x="2437374" y="5529942"/>
              <a:ext cx="207855" cy="217716"/>
            </a:xfrm>
            <a:prstGeom prst="roundRect">
              <a:avLst/>
            </a:prstGeom>
            <a:solidFill>
              <a:schemeClr val="accent1">
                <a:lumMod val="20000"/>
                <a:lumOff val="80000"/>
                <a:alpha val="2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C9666478-A273-A4BB-6D5D-BB21227F4CCB}"/>
                </a:ext>
              </a:extLst>
            </p:cNvPr>
            <p:cNvSpPr/>
            <p:nvPr/>
          </p:nvSpPr>
          <p:spPr>
            <a:xfrm>
              <a:off x="6755910" y="5512665"/>
              <a:ext cx="207855" cy="217716"/>
            </a:xfrm>
            <a:prstGeom prst="roundRect">
              <a:avLst/>
            </a:prstGeom>
            <a:solidFill>
              <a:schemeClr val="accent1">
                <a:lumMod val="20000"/>
                <a:lumOff val="80000"/>
                <a:alpha val="2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31063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F417D3-13C1-DE14-4AAE-47477529E1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39419E-37C1-BC44-FCF6-57A00559AAC7}"/>
              </a:ext>
            </a:extLst>
          </p:cNvPr>
          <p:cNvSpPr>
            <a:spLocks noGrp="1"/>
          </p:cNvSpPr>
          <p:nvPr>
            <p:ph type="title"/>
          </p:nvPr>
        </p:nvSpPr>
        <p:spPr>
          <a:xfrm>
            <a:off x="581193" y="729658"/>
            <a:ext cx="6068309" cy="988332"/>
          </a:xfrm>
        </p:spPr>
        <p:txBody>
          <a:bodyPr>
            <a:noAutofit/>
          </a:bodyPr>
          <a:lstStyle/>
          <a:p>
            <a:r>
              <a:rPr lang="en-US" sz="3200" b="1"/>
              <a:t>Hypothesis 3: Individual conditions matter</a:t>
            </a:r>
          </a:p>
        </p:txBody>
      </p:sp>
      <p:sp>
        <p:nvSpPr>
          <p:cNvPr id="6" name="Text Placeholder 5">
            <a:extLst>
              <a:ext uri="{FF2B5EF4-FFF2-40B4-BE49-F238E27FC236}">
                <a16:creationId xmlns:a16="http://schemas.microsoft.com/office/drawing/2014/main" id="{6C7E0952-3FE7-43BF-D8F4-988FD50FA81C}"/>
              </a:ext>
            </a:extLst>
          </p:cNvPr>
          <p:cNvSpPr>
            <a:spLocks noGrp="1"/>
          </p:cNvSpPr>
          <p:nvPr>
            <p:ph type="body" idx="1"/>
          </p:nvPr>
        </p:nvSpPr>
        <p:spPr/>
        <p:txBody>
          <a:bodyPr/>
          <a:lstStyle/>
          <a:p>
            <a:r>
              <a:rPr lang="en-US"/>
              <a:t>What we expected to find</a:t>
            </a:r>
          </a:p>
        </p:txBody>
      </p:sp>
      <p:sp>
        <p:nvSpPr>
          <p:cNvPr id="3" name="Content Placeholder 2">
            <a:extLst>
              <a:ext uri="{FF2B5EF4-FFF2-40B4-BE49-F238E27FC236}">
                <a16:creationId xmlns:a16="http://schemas.microsoft.com/office/drawing/2014/main" id="{F3309B3F-F359-A0BC-D237-FA9C5637AD0A}"/>
              </a:ext>
            </a:extLst>
          </p:cNvPr>
          <p:cNvSpPr>
            <a:spLocks noGrp="1"/>
          </p:cNvSpPr>
          <p:nvPr>
            <p:ph sz="half" idx="2"/>
          </p:nvPr>
        </p:nvSpPr>
        <p:spPr/>
        <p:txBody>
          <a:bodyPr>
            <a:normAutofit/>
          </a:bodyPr>
          <a:lstStyle/>
          <a:p>
            <a:r>
              <a:rPr lang="en-US" sz="2800" dirty="0"/>
              <a:t>Fish size</a:t>
            </a:r>
          </a:p>
          <a:p>
            <a:pPr lvl="1"/>
            <a:r>
              <a:rPr lang="en-US" sz="2400" dirty="0"/>
              <a:t>Larger fish are more likely to remain in mainstem</a:t>
            </a:r>
          </a:p>
          <a:p>
            <a:r>
              <a:rPr lang="en-US" sz="2800" dirty="0"/>
              <a:t>Time of day</a:t>
            </a:r>
          </a:p>
          <a:p>
            <a:pPr lvl="1"/>
            <a:r>
              <a:rPr lang="en-US" sz="2400" dirty="0"/>
              <a:t>No effect direction predicted</a:t>
            </a:r>
          </a:p>
          <a:p>
            <a:endParaRPr lang="en-US" dirty="0"/>
          </a:p>
        </p:txBody>
      </p:sp>
      <p:sp>
        <p:nvSpPr>
          <p:cNvPr id="7" name="Text Placeholder 6">
            <a:extLst>
              <a:ext uri="{FF2B5EF4-FFF2-40B4-BE49-F238E27FC236}">
                <a16:creationId xmlns:a16="http://schemas.microsoft.com/office/drawing/2014/main" id="{75EDF1F8-E58C-A1B7-5C20-971E7E009CBD}"/>
              </a:ext>
            </a:extLst>
          </p:cNvPr>
          <p:cNvSpPr>
            <a:spLocks noGrp="1"/>
          </p:cNvSpPr>
          <p:nvPr>
            <p:ph type="body" sz="quarter" idx="3"/>
          </p:nvPr>
        </p:nvSpPr>
        <p:spPr/>
        <p:txBody>
          <a:bodyPr/>
          <a:lstStyle/>
          <a:p>
            <a:r>
              <a:rPr lang="en-US">
                <a:solidFill>
                  <a:schemeClr val="bg1"/>
                </a:solidFill>
              </a:rPr>
              <a:t>What we found</a:t>
            </a:r>
          </a:p>
        </p:txBody>
      </p:sp>
      <p:pic>
        <p:nvPicPr>
          <p:cNvPr id="10" name="Content Placeholder 9" descr="Graph of Head of Old River flow showing crepuscular, night, and fork length.">
            <a:extLst>
              <a:ext uri="{FF2B5EF4-FFF2-40B4-BE49-F238E27FC236}">
                <a16:creationId xmlns:a16="http://schemas.microsoft.com/office/drawing/2014/main" id="{9A649E8C-941D-8CAE-975E-0374538BA7A5}"/>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732049" y="1354106"/>
            <a:ext cx="5276088" cy="5276088"/>
          </a:xfrm>
        </p:spPr>
      </p:pic>
      <p:pic>
        <p:nvPicPr>
          <p:cNvPr id="5" name="Picture Placeholder 6" descr="Small image of Delta map showing Head of Old River as the location.">
            <a:extLst>
              <a:ext uri="{FF2B5EF4-FFF2-40B4-BE49-F238E27FC236}">
                <a16:creationId xmlns:a16="http://schemas.microsoft.com/office/drawing/2014/main" id="{1CEDE73C-C3C2-7BF9-BD0C-0C874FD65E96}"/>
              </a:ext>
            </a:extLst>
          </p:cNvPr>
          <p:cNvPicPr>
            <a:picLocks noChangeAspect="1"/>
          </p:cNvPicPr>
          <p:nvPr/>
        </p:nvPicPr>
        <p:blipFill>
          <a:blip r:embed="rId4">
            <a:extLst>
              <a:ext uri="{28A0092B-C50C-407E-A947-70E740481C1C}">
                <a14:useLocalDpi xmlns:a14="http://schemas.microsoft.com/office/drawing/2010/main" val="0"/>
              </a:ext>
            </a:extLst>
          </a:blip>
          <a:srcRect l="57304" t="55075" r="1314" b="20562"/>
          <a:stretch>
            <a:fillRect/>
          </a:stretch>
        </p:blipFill>
        <p:spPr>
          <a:xfrm>
            <a:off x="10554147" y="111776"/>
            <a:ext cx="1554480" cy="1097280"/>
          </a:xfrm>
          <a:prstGeom prst="rect">
            <a:avLst/>
          </a:prstGeom>
          <a:noFill/>
          <a:ln>
            <a:solidFill>
              <a:schemeClr val="accent1"/>
            </a:solidFill>
          </a:ln>
        </p:spPr>
      </p:pic>
      <p:sp>
        <p:nvSpPr>
          <p:cNvPr id="9" name="TextBox 8">
            <a:extLst>
              <a:ext uri="{FF2B5EF4-FFF2-40B4-BE49-F238E27FC236}">
                <a16:creationId xmlns:a16="http://schemas.microsoft.com/office/drawing/2014/main" id="{9A35FBC6-84FC-E660-95E5-AC935C4C51E3}"/>
              </a:ext>
            </a:extLst>
          </p:cNvPr>
          <p:cNvSpPr txBox="1"/>
          <p:nvPr/>
        </p:nvSpPr>
        <p:spPr>
          <a:xfrm>
            <a:off x="7504890" y="6376892"/>
            <a:ext cx="4377447" cy="369332"/>
          </a:xfrm>
          <a:prstGeom prst="rect">
            <a:avLst/>
          </a:prstGeom>
          <a:noFill/>
        </p:spPr>
        <p:txBody>
          <a:bodyPr wrap="square" rtlCol="0">
            <a:spAutoFit/>
          </a:bodyPr>
          <a:lstStyle/>
          <a:p>
            <a:r>
              <a:rPr lang="en-US"/>
              <a:t>Positive effect → more likely to stay in SJR</a:t>
            </a:r>
          </a:p>
        </p:txBody>
      </p:sp>
      <p:grpSp>
        <p:nvGrpSpPr>
          <p:cNvPr id="11" name="Group 10">
            <a:extLst>
              <a:ext uri="{FF2B5EF4-FFF2-40B4-BE49-F238E27FC236}">
                <a16:creationId xmlns:a16="http://schemas.microsoft.com/office/drawing/2014/main" id="{BBB983A9-E9BE-E7D2-3263-593C5625F4C5}"/>
              </a:ext>
            </a:extLst>
          </p:cNvPr>
          <p:cNvGrpSpPr/>
          <p:nvPr/>
        </p:nvGrpSpPr>
        <p:grpSpPr>
          <a:xfrm>
            <a:off x="5782621" y="3429167"/>
            <a:ext cx="5511192" cy="1347113"/>
            <a:chOff x="5782621" y="3429167"/>
            <a:chExt cx="5511192" cy="1347113"/>
          </a:xfrm>
        </p:grpSpPr>
        <p:sp>
          <p:nvSpPr>
            <p:cNvPr id="4" name="Rectangle 3" descr="Red Box">
              <a:extLst>
                <a:ext uri="{FF2B5EF4-FFF2-40B4-BE49-F238E27FC236}">
                  <a16:creationId xmlns:a16="http://schemas.microsoft.com/office/drawing/2014/main" id="{834B026B-2CA3-B71A-B719-F5751C55A224}"/>
                </a:ext>
              </a:extLst>
            </p:cNvPr>
            <p:cNvSpPr/>
            <p:nvPr/>
          </p:nvSpPr>
          <p:spPr>
            <a:xfrm>
              <a:off x="7037117" y="4338536"/>
              <a:ext cx="4256696" cy="437744"/>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descr="Check mark and X ">
              <a:extLst>
                <a:ext uri="{FF2B5EF4-FFF2-40B4-BE49-F238E27FC236}">
                  <a16:creationId xmlns:a16="http://schemas.microsoft.com/office/drawing/2014/main" id="{65056E7F-08B8-E168-E072-21F832254FBB}"/>
                </a:ext>
              </a:extLst>
            </p:cNvPr>
            <p:cNvGrpSpPr/>
            <p:nvPr/>
          </p:nvGrpSpPr>
          <p:grpSpPr>
            <a:xfrm>
              <a:off x="5782621" y="3429167"/>
              <a:ext cx="866881" cy="646331"/>
              <a:chOff x="5806941" y="2976831"/>
              <a:chExt cx="866881" cy="646331"/>
            </a:xfrm>
          </p:grpSpPr>
          <p:pic>
            <p:nvPicPr>
              <p:cNvPr id="13" name="Graphic 12" descr="Checkmark with solid fill">
                <a:extLst>
                  <a:ext uri="{FF2B5EF4-FFF2-40B4-BE49-F238E27FC236}">
                    <a16:creationId xmlns:a16="http://schemas.microsoft.com/office/drawing/2014/main" id="{B963C253-3C8A-E6FC-1689-135E25BAEA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806941" y="3060894"/>
                <a:ext cx="478920" cy="478920"/>
              </a:xfrm>
              <a:prstGeom prst="rect">
                <a:avLst/>
              </a:prstGeom>
            </p:spPr>
          </p:pic>
          <p:sp>
            <p:nvSpPr>
              <p:cNvPr id="14" name="TextBox 13">
                <a:extLst>
                  <a:ext uri="{FF2B5EF4-FFF2-40B4-BE49-F238E27FC236}">
                    <a16:creationId xmlns:a16="http://schemas.microsoft.com/office/drawing/2014/main" id="{BBAA4BCC-0590-8BAF-6CFE-43097BC84C97}"/>
                  </a:ext>
                </a:extLst>
              </p:cNvPr>
              <p:cNvSpPr txBox="1"/>
              <p:nvPr/>
            </p:nvSpPr>
            <p:spPr>
              <a:xfrm>
                <a:off x="6255533" y="2976831"/>
                <a:ext cx="418289" cy="646331"/>
              </a:xfrm>
              <a:prstGeom prst="rect">
                <a:avLst/>
              </a:prstGeom>
              <a:noFill/>
            </p:spPr>
            <p:txBody>
              <a:bodyPr wrap="square" rtlCol="0">
                <a:spAutoFit/>
              </a:bodyPr>
              <a:lstStyle/>
              <a:p>
                <a:pPr algn="ctr"/>
                <a:r>
                  <a:rPr lang="en-US" sz="3600" b="1" dirty="0">
                    <a:solidFill>
                      <a:srgbClr val="C00000"/>
                    </a:solidFill>
                  </a:rPr>
                  <a:t>X</a:t>
                </a:r>
                <a:endParaRPr lang="en-US" b="1" dirty="0">
                  <a:solidFill>
                    <a:srgbClr val="C00000"/>
                  </a:solidFill>
                </a:endParaRPr>
              </a:p>
            </p:txBody>
          </p:sp>
        </p:grpSp>
      </p:grpSp>
      <p:grpSp>
        <p:nvGrpSpPr>
          <p:cNvPr id="15" name="Group 14">
            <a:extLst>
              <a:ext uri="{FF2B5EF4-FFF2-40B4-BE49-F238E27FC236}">
                <a16:creationId xmlns:a16="http://schemas.microsoft.com/office/drawing/2014/main" id="{57CC6929-BB31-73F6-3D3C-479CA0045693}"/>
              </a:ext>
            </a:extLst>
          </p:cNvPr>
          <p:cNvGrpSpPr/>
          <p:nvPr/>
        </p:nvGrpSpPr>
        <p:grpSpPr>
          <a:xfrm>
            <a:off x="4996302" y="1525272"/>
            <a:ext cx="6297511" cy="4021786"/>
            <a:chOff x="4996302" y="1525272"/>
            <a:chExt cx="6297511" cy="4021786"/>
          </a:xfrm>
        </p:grpSpPr>
        <p:sp>
          <p:nvSpPr>
            <p:cNvPr id="8" name="Rectangle 7" descr="Red Box">
              <a:extLst>
                <a:ext uri="{FF2B5EF4-FFF2-40B4-BE49-F238E27FC236}">
                  <a16:creationId xmlns:a16="http://schemas.microsoft.com/office/drawing/2014/main" id="{035B8087-0969-093C-5DFE-586BEB593466}"/>
                </a:ext>
              </a:extLst>
            </p:cNvPr>
            <p:cNvSpPr/>
            <p:nvPr/>
          </p:nvSpPr>
          <p:spPr>
            <a:xfrm>
              <a:off x="7037117" y="1525272"/>
              <a:ext cx="4256696" cy="1075240"/>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descr="Check mark and X">
              <a:extLst>
                <a:ext uri="{FF2B5EF4-FFF2-40B4-BE49-F238E27FC236}">
                  <a16:creationId xmlns:a16="http://schemas.microsoft.com/office/drawing/2014/main" id="{D18D187A-DC1B-A5B1-EE7B-E84BBE529135}"/>
                </a:ext>
              </a:extLst>
            </p:cNvPr>
            <p:cNvGrpSpPr/>
            <p:nvPr/>
          </p:nvGrpSpPr>
          <p:grpSpPr>
            <a:xfrm>
              <a:off x="4996302" y="4900727"/>
              <a:ext cx="866881" cy="646331"/>
              <a:chOff x="5806941" y="2976831"/>
              <a:chExt cx="866881" cy="646331"/>
            </a:xfrm>
          </p:grpSpPr>
          <p:pic>
            <p:nvPicPr>
              <p:cNvPr id="17" name="Graphic 16" descr="Checkmark with solid fill">
                <a:extLst>
                  <a:ext uri="{FF2B5EF4-FFF2-40B4-BE49-F238E27FC236}">
                    <a16:creationId xmlns:a16="http://schemas.microsoft.com/office/drawing/2014/main" id="{3E39D532-CD6E-13C5-611A-96FBC5282D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806941" y="3060894"/>
                <a:ext cx="478920" cy="478920"/>
              </a:xfrm>
              <a:prstGeom prst="rect">
                <a:avLst/>
              </a:prstGeom>
            </p:spPr>
          </p:pic>
          <p:sp>
            <p:nvSpPr>
              <p:cNvPr id="18" name="TextBox 17">
                <a:extLst>
                  <a:ext uri="{FF2B5EF4-FFF2-40B4-BE49-F238E27FC236}">
                    <a16:creationId xmlns:a16="http://schemas.microsoft.com/office/drawing/2014/main" id="{B2DCB272-6233-F209-911C-7B48FB84BC1F}"/>
                  </a:ext>
                </a:extLst>
              </p:cNvPr>
              <p:cNvSpPr txBox="1"/>
              <p:nvPr/>
            </p:nvSpPr>
            <p:spPr>
              <a:xfrm>
                <a:off x="6255533" y="2976831"/>
                <a:ext cx="418289" cy="646331"/>
              </a:xfrm>
              <a:prstGeom prst="rect">
                <a:avLst/>
              </a:prstGeom>
              <a:noFill/>
            </p:spPr>
            <p:txBody>
              <a:bodyPr wrap="square" rtlCol="0">
                <a:spAutoFit/>
              </a:bodyPr>
              <a:lstStyle/>
              <a:p>
                <a:pPr algn="ctr"/>
                <a:r>
                  <a:rPr lang="en-US" sz="3600" b="1" dirty="0">
                    <a:solidFill>
                      <a:srgbClr val="C00000"/>
                    </a:solidFill>
                  </a:rPr>
                  <a:t>X</a:t>
                </a:r>
                <a:endParaRPr lang="en-US" b="1" dirty="0">
                  <a:solidFill>
                    <a:srgbClr val="C00000"/>
                  </a:solidFill>
                </a:endParaRPr>
              </a:p>
            </p:txBody>
          </p:sp>
        </p:grpSp>
      </p:grpSp>
      <p:sp>
        <p:nvSpPr>
          <p:cNvPr id="19" name="TextBox 18">
            <a:extLst>
              <a:ext uri="{FF2B5EF4-FFF2-40B4-BE49-F238E27FC236}">
                <a16:creationId xmlns:a16="http://schemas.microsoft.com/office/drawing/2014/main" id="{88E2F9E4-D485-C932-65B9-EDB89F1508F4}"/>
              </a:ext>
            </a:extLst>
          </p:cNvPr>
          <p:cNvSpPr txBox="1"/>
          <p:nvPr/>
        </p:nvSpPr>
        <p:spPr>
          <a:xfrm>
            <a:off x="55599" y="43859"/>
            <a:ext cx="1889933" cy="369332"/>
          </a:xfrm>
          <a:prstGeom prst="rect">
            <a:avLst/>
          </a:prstGeom>
          <a:noFill/>
        </p:spPr>
        <p:txBody>
          <a:bodyPr wrap="square" rtlCol="0">
            <a:spAutoFit/>
          </a:bodyPr>
          <a:lstStyle/>
          <a:p>
            <a:r>
              <a:rPr lang="en-US"/>
              <a:t>Head of Old River</a:t>
            </a:r>
          </a:p>
        </p:txBody>
      </p:sp>
    </p:spTree>
    <p:extLst>
      <p:ext uri="{BB962C8B-B14F-4D97-AF65-F5344CB8AC3E}">
        <p14:creationId xmlns:p14="http://schemas.microsoft.com/office/powerpoint/2010/main" val="2488221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89B2AE9-2EC7-37E1-5B08-41B9BDC56A3C}"/>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09D3F6F9-1188-A2B3-24B0-22698C392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9EDE6A5F-11D5-0509-2E0D-B66891AA5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6AD2562A-2A02-A384-3A3E-8B85AE670D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E2FED7BD-339E-DD79-3FB9-19D988EF8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5" name="Rectangle 34">
            <a:extLst>
              <a:ext uri="{FF2B5EF4-FFF2-40B4-BE49-F238E27FC236}">
                <a16:creationId xmlns:a16="http://schemas.microsoft.com/office/drawing/2014/main" id="{4EDCAC1A-04BE-CC5D-DB4A-98A332900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7" name="Rectangle 36">
            <a:extLst>
              <a:ext uri="{FF2B5EF4-FFF2-40B4-BE49-F238E27FC236}">
                <a16:creationId xmlns:a16="http://schemas.microsoft.com/office/drawing/2014/main" id="{B79A3AF2-5312-EE34-EE06-B8F5D3A95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2" name="Picture 21">
            <a:extLst>
              <a:ext uri="{FF2B5EF4-FFF2-40B4-BE49-F238E27FC236}">
                <a16:creationId xmlns:a16="http://schemas.microsoft.com/office/drawing/2014/main" id="{A0B132FD-C8E5-D6BA-CE56-7C6EBF022F0F}"/>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t="1647" b="1647"/>
          <a:stretch/>
        </p:blipFill>
        <p:spPr>
          <a:xfrm>
            <a:off x="446533" y="723899"/>
            <a:ext cx="6202841" cy="5666666"/>
          </a:xfrm>
          <a:prstGeom prst="rect">
            <a:avLst/>
          </a:prstGeom>
        </p:spPr>
      </p:pic>
      <p:sp>
        <p:nvSpPr>
          <p:cNvPr id="39" name="Rectangle 38">
            <a:extLst>
              <a:ext uri="{FF2B5EF4-FFF2-40B4-BE49-F238E27FC236}">
                <a16:creationId xmlns:a16="http://schemas.microsoft.com/office/drawing/2014/main" id="{939075ED-426A-9156-D9D6-EACC1A132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D14644B7-6EA1-EB1C-D3C0-8A73EEB8C442}"/>
              </a:ext>
            </a:extLst>
          </p:cNvPr>
          <p:cNvSpPr>
            <a:spLocks noGrp="1"/>
          </p:cNvSpPr>
          <p:nvPr>
            <p:ph type="title"/>
          </p:nvPr>
        </p:nvSpPr>
        <p:spPr>
          <a:xfrm>
            <a:off x="7261934" y="1419225"/>
            <a:ext cx="4115917" cy="2085869"/>
          </a:xfrm>
        </p:spPr>
        <p:txBody>
          <a:bodyPr vert="horz" lIns="91440" tIns="45720" rIns="91440" bIns="45720" rtlCol="0" anchor="b">
            <a:normAutofit/>
          </a:bodyPr>
          <a:lstStyle/>
          <a:p>
            <a:r>
              <a:rPr lang="en-US" b="1">
                <a:solidFill>
                  <a:srgbClr val="FFFFFF"/>
                </a:solidFill>
              </a:rPr>
              <a:t>Turner Cut Results</a:t>
            </a:r>
          </a:p>
        </p:txBody>
      </p:sp>
      <p:sp>
        <p:nvSpPr>
          <p:cNvPr id="5" name="Text Placeholder 4">
            <a:extLst>
              <a:ext uri="{FF2B5EF4-FFF2-40B4-BE49-F238E27FC236}">
                <a16:creationId xmlns:a16="http://schemas.microsoft.com/office/drawing/2014/main" id="{207FDBF2-B6D0-F688-062E-5E11591BF38E}"/>
              </a:ext>
            </a:extLst>
          </p:cNvPr>
          <p:cNvSpPr>
            <a:spLocks noGrp="1"/>
          </p:cNvSpPr>
          <p:nvPr>
            <p:ph type="body" idx="1"/>
          </p:nvPr>
        </p:nvSpPr>
        <p:spPr>
          <a:xfrm>
            <a:off x="7261934" y="3505095"/>
            <a:ext cx="4115917" cy="1733655"/>
          </a:xfrm>
        </p:spPr>
        <p:txBody>
          <a:bodyPr vert="horz" lIns="91440" tIns="45720" rIns="91440" bIns="45720" rtlCol="0" anchor="t">
            <a:normAutofit/>
          </a:bodyPr>
          <a:lstStyle/>
          <a:p>
            <a:endParaRPr lang="en-US" sz="1600">
              <a:solidFill>
                <a:schemeClr val="bg2"/>
              </a:solidFill>
            </a:endParaRPr>
          </a:p>
        </p:txBody>
      </p:sp>
      <p:grpSp>
        <p:nvGrpSpPr>
          <p:cNvPr id="41" name="Group 40">
            <a:extLst>
              <a:ext uri="{FF2B5EF4-FFF2-40B4-BE49-F238E27FC236}">
                <a16:creationId xmlns:a16="http://schemas.microsoft.com/office/drawing/2014/main" id="{9B6472D3-9DEC-A4CD-BB6E-13124A97FF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42" name="Rectangle 41">
              <a:extLst>
                <a:ext uri="{FF2B5EF4-FFF2-40B4-BE49-F238E27FC236}">
                  <a16:creationId xmlns:a16="http://schemas.microsoft.com/office/drawing/2014/main" id="{9A210BD3-D0C1-7BCD-8584-D88802A821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ectangle 42">
              <a:extLst>
                <a:ext uri="{FF2B5EF4-FFF2-40B4-BE49-F238E27FC236}">
                  <a16:creationId xmlns:a16="http://schemas.microsoft.com/office/drawing/2014/main" id="{FBBEDF16-30BA-CA87-F11F-139D91AA7F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Rectangle 43">
              <a:extLst>
                <a:ext uri="{FF2B5EF4-FFF2-40B4-BE49-F238E27FC236}">
                  <a16:creationId xmlns:a16="http://schemas.microsoft.com/office/drawing/2014/main" id="{A8295130-F760-2B56-E062-E2BF3A8B99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4" name="TextBox 23">
            <a:extLst>
              <a:ext uri="{FF2B5EF4-FFF2-40B4-BE49-F238E27FC236}">
                <a16:creationId xmlns:a16="http://schemas.microsoft.com/office/drawing/2014/main" id="{C95293D2-EFE3-7C76-A2EA-BAFB10728C63}"/>
              </a:ext>
            </a:extLst>
          </p:cNvPr>
          <p:cNvSpPr txBox="1"/>
          <p:nvPr/>
        </p:nvSpPr>
        <p:spPr>
          <a:xfrm>
            <a:off x="371836" y="6400800"/>
            <a:ext cx="6364243" cy="246221"/>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Turner Cut – </a:t>
            </a:r>
            <a:r>
              <a:rPr kumimoji="0" lang="en-US" sz="900" b="0" i="0" u="none" strike="noStrike" kern="1200" cap="none" spc="0" normalizeH="0" baseline="0" noProof="0">
                <a:ln>
                  <a:noFill/>
                </a:ln>
                <a:solidFill>
                  <a:prstClr val="black"/>
                </a:solidFill>
                <a:effectLst/>
                <a:uLnTx/>
                <a:uFillTx/>
                <a:latin typeface="Calibri" panose="020F0502020204030204"/>
                <a:ea typeface="+mn-ea"/>
                <a:cs typeface="+mn-cs"/>
              </a:rPr>
              <a:t>Google Earth v7.3.6.10201 (March 8, 2025) </a:t>
            </a:r>
            <a:r>
              <a:rPr kumimoji="0" lang="en-US" sz="900" b="0" i="0" u="none" strike="noStrike" kern="1200" cap="none" spc="0" normalizeH="0" baseline="0" noProof="0" err="1">
                <a:ln>
                  <a:noFill/>
                </a:ln>
                <a:solidFill>
                  <a:prstClr val="black"/>
                </a:solidFill>
                <a:effectLst/>
                <a:uLnTx/>
                <a:uFillTx/>
                <a:latin typeface="Calibri" panose="020F0502020204030204"/>
                <a:ea typeface="+mn-ea"/>
                <a:cs typeface="+mn-cs"/>
              </a:rPr>
              <a:t>lat</a:t>
            </a:r>
            <a:r>
              <a:rPr kumimoji="0" lang="en-US" sz="900" b="0" i="0" u="none" strike="noStrike" kern="1200" cap="none" spc="0" normalizeH="0" baseline="0" noProof="0">
                <a:ln>
                  <a:noFill/>
                </a:ln>
                <a:solidFill>
                  <a:prstClr val="black"/>
                </a:solidFill>
                <a:effectLst/>
                <a:uLnTx/>
                <a:uFillTx/>
                <a:latin typeface="Calibri" panose="020F0502020204030204"/>
                <a:ea typeface="+mn-ea"/>
                <a:cs typeface="+mn-cs"/>
              </a:rPr>
              <a:t> 37.992523˚, </a:t>
            </a:r>
            <a:r>
              <a:rPr kumimoji="0" lang="en-US" sz="900" b="0" i="0" u="none" strike="noStrike" kern="1200" cap="none" spc="0" normalizeH="0" baseline="0" noProof="0" err="1">
                <a:ln>
                  <a:noFill/>
                </a:ln>
                <a:solidFill>
                  <a:prstClr val="black"/>
                </a:solidFill>
                <a:effectLst/>
                <a:uLnTx/>
                <a:uFillTx/>
                <a:latin typeface="Calibri" panose="020F0502020204030204"/>
                <a:ea typeface="+mn-ea"/>
                <a:cs typeface="+mn-cs"/>
              </a:rPr>
              <a:t>lon</a:t>
            </a:r>
            <a:r>
              <a:rPr kumimoji="0" lang="en-US" sz="900" b="0" i="0" u="none" strike="noStrike" kern="1200" cap="none" spc="0" normalizeH="0" baseline="0" noProof="0">
                <a:ln>
                  <a:noFill/>
                </a:ln>
                <a:solidFill>
                  <a:prstClr val="black"/>
                </a:solidFill>
                <a:effectLst/>
                <a:uLnTx/>
                <a:uFillTx/>
                <a:latin typeface="Calibri" panose="020F0502020204030204"/>
                <a:ea typeface="+mn-ea"/>
                <a:cs typeface="+mn-cs"/>
              </a:rPr>
              <a:t> -121.442716˚, Eye  alt 41031 ft, accessed June 18, 2025</a:t>
            </a:r>
            <a:endParaRPr kumimoji="0" lang="en-US" sz="10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 name="Picture Placeholder 6" descr="Small image of Delta map showing Turner Cut location.">
            <a:extLst>
              <a:ext uri="{FF2B5EF4-FFF2-40B4-BE49-F238E27FC236}">
                <a16:creationId xmlns:a16="http://schemas.microsoft.com/office/drawing/2014/main" id="{4969D315-C20D-38E5-5BE0-27671FEE8596}"/>
              </a:ext>
            </a:extLst>
          </p:cNvPr>
          <p:cNvPicPr>
            <a:picLocks noChangeAspect="1"/>
          </p:cNvPicPr>
          <p:nvPr/>
        </p:nvPicPr>
        <p:blipFill>
          <a:blip r:embed="rId3">
            <a:extLst>
              <a:ext uri="{28A0092B-C50C-407E-A947-70E740481C1C}">
                <a14:useLocalDpi xmlns:a14="http://schemas.microsoft.com/office/drawing/2010/main" val="0"/>
              </a:ext>
            </a:extLst>
          </a:blip>
          <a:srcRect l="34179" t="15486" r="29309" b="60151"/>
          <a:stretch>
            <a:fillRect/>
          </a:stretch>
        </p:blipFill>
        <p:spPr>
          <a:xfrm>
            <a:off x="10737027" y="111776"/>
            <a:ext cx="1371600" cy="1097280"/>
          </a:xfrm>
          <a:prstGeom prst="rect">
            <a:avLst/>
          </a:prstGeom>
          <a:noFill/>
          <a:ln>
            <a:solidFill>
              <a:schemeClr val="accent1"/>
            </a:solidFill>
          </a:ln>
        </p:spPr>
      </p:pic>
    </p:spTree>
    <p:extLst>
      <p:ext uri="{BB962C8B-B14F-4D97-AF65-F5344CB8AC3E}">
        <p14:creationId xmlns:p14="http://schemas.microsoft.com/office/powerpoint/2010/main" val="15770724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B17DE73-4669-8BB3-2829-7B85381EF680}"/>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125054A-77DD-429C-1F69-C53200F24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CB00BDDD-9ACE-E45F-0FA0-AD83EBBD5E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27E3A93-D856-13AA-E1A8-B50D9F89FE3E}"/>
              </a:ext>
            </a:extLst>
          </p:cNvPr>
          <p:cNvSpPr>
            <a:spLocks noGrp="1"/>
          </p:cNvSpPr>
          <p:nvPr>
            <p:ph type="title"/>
          </p:nvPr>
        </p:nvSpPr>
        <p:spPr>
          <a:xfrm>
            <a:off x="601255" y="702156"/>
            <a:ext cx="3409783" cy="1013800"/>
          </a:xfrm>
        </p:spPr>
        <p:txBody>
          <a:bodyPr>
            <a:normAutofit/>
          </a:bodyPr>
          <a:lstStyle/>
          <a:p>
            <a:r>
              <a:rPr lang="en-US" sz="2400" b="1"/>
              <a:t>Turner Cut Junction</a:t>
            </a:r>
            <a:r>
              <a:rPr lang="en-US" sz="2600" b="1"/>
              <a:t>– Observed Covariates</a:t>
            </a:r>
          </a:p>
        </p:txBody>
      </p:sp>
      <p:sp>
        <p:nvSpPr>
          <p:cNvPr id="19" name="Content Placeholder 8">
            <a:extLst>
              <a:ext uri="{FF2B5EF4-FFF2-40B4-BE49-F238E27FC236}">
                <a16:creationId xmlns:a16="http://schemas.microsoft.com/office/drawing/2014/main" id="{D65A52D0-56A8-B985-FFB6-1AF864D8AF6B}"/>
              </a:ext>
            </a:extLst>
          </p:cNvPr>
          <p:cNvSpPr>
            <a:spLocks noGrp="1"/>
          </p:cNvSpPr>
          <p:nvPr>
            <p:ph idx="1"/>
          </p:nvPr>
        </p:nvSpPr>
        <p:spPr>
          <a:xfrm>
            <a:off x="601255" y="1964168"/>
            <a:ext cx="2633012" cy="4052810"/>
          </a:xfrm>
        </p:spPr>
        <p:txBody>
          <a:bodyPr>
            <a:normAutofit lnSpcReduction="10000"/>
          </a:bodyPr>
          <a:lstStyle/>
          <a:p>
            <a:r>
              <a:rPr lang="en-US">
                <a:solidFill>
                  <a:schemeClr val="bg1"/>
                </a:solidFill>
              </a:rPr>
              <a:t>Correlation between Net flow and Delta inflow = 0.86</a:t>
            </a:r>
          </a:p>
          <a:p>
            <a:r>
              <a:rPr lang="en-US">
                <a:solidFill>
                  <a:schemeClr val="bg1"/>
                </a:solidFill>
              </a:rPr>
              <a:t>No strong evidence of multicollinearity</a:t>
            </a:r>
          </a:p>
          <a:p>
            <a:pPr lvl="1"/>
            <a:r>
              <a:rPr lang="en-US">
                <a:solidFill>
                  <a:schemeClr val="bg1"/>
                </a:solidFill>
              </a:rPr>
              <a:t>Variance inflation factor ≤ 5.3</a:t>
            </a:r>
          </a:p>
          <a:p>
            <a:r>
              <a:rPr lang="en-US">
                <a:solidFill>
                  <a:schemeClr val="bg1"/>
                </a:solidFill>
              </a:rPr>
              <a:t>Retained both Net flow and Delta inflow</a:t>
            </a:r>
          </a:p>
          <a:p>
            <a:pPr lvl="1"/>
            <a:r>
              <a:rPr lang="en-US">
                <a:solidFill>
                  <a:schemeClr val="bg1"/>
                </a:solidFill>
              </a:rPr>
              <a:t>Net flow: localized measure</a:t>
            </a:r>
          </a:p>
          <a:p>
            <a:pPr lvl="1"/>
            <a:r>
              <a:rPr lang="en-US">
                <a:solidFill>
                  <a:schemeClr val="bg1"/>
                </a:solidFill>
              </a:rPr>
              <a:t>Delta inflow: remote management metric</a:t>
            </a:r>
          </a:p>
          <a:p>
            <a:endParaRPr lang="en-US" sz="1400">
              <a:solidFill>
                <a:schemeClr val="bg1"/>
              </a:solidFill>
            </a:endParaRPr>
          </a:p>
        </p:txBody>
      </p:sp>
      <p:pic>
        <p:nvPicPr>
          <p:cNvPr id="5" name="Content Placeholder 4" descr="Graph of Turner Cut Junction observed covariates.">
            <a:extLst>
              <a:ext uri="{FF2B5EF4-FFF2-40B4-BE49-F238E27FC236}">
                <a16:creationId xmlns:a16="http://schemas.microsoft.com/office/drawing/2014/main" id="{DAA1260F-D458-1116-91D5-540D5FBAD35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791523" y="1708697"/>
            <a:ext cx="6489817" cy="3461236"/>
          </a:xfrm>
          <a:prstGeom prst="rect">
            <a:avLst/>
          </a:prstGeom>
        </p:spPr>
      </p:pic>
      <p:sp>
        <p:nvSpPr>
          <p:cNvPr id="21" name="TextBox 20">
            <a:extLst>
              <a:ext uri="{FF2B5EF4-FFF2-40B4-BE49-F238E27FC236}">
                <a16:creationId xmlns:a16="http://schemas.microsoft.com/office/drawing/2014/main" id="{7B282309-848B-DE94-6938-E7E2A7738866}"/>
              </a:ext>
            </a:extLst>
          </p:cNvPr>
          <p:cNvSpPr txBox="1"/>
          <p:nvPr/>
        </p:nvSpPr>
        <p:spPr>
          <a:xfrm>
            <a:off x="5266253" y="1488563"/>
            <a:ext cx="1111955" cy="369332"/>
          </a:xfrm>
          <a:prstGeom prst="rect">
            <a:avLst/>
          </a:prstGeom>
          <a:solidFill>
            <a:schemeClr val="accent1">
              <a:lumMod val="20000"/>
              <a:lumOff val="80000"/>
            </a:schemeClr>
          </a:solidFill>
          <a:ln>
            <a:solidFill>
              <a:schemeClr val="accent1"/>
            </a:solidFill>
          </a:ln>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Net flow</a:t>
            </a:r>
          </a:p>
        </p:txBody>
      </p:sp>
      <p:sp>
        <p:nvSpPr>
          <p:cNvPr id="22" name="TextBox 21">
            <a:extLst>
              <a:ext uri="{FF2B5EF4-FFF2-40B4-BE49-F238E27FC236}">
                <a16:creationId xmlns:a16="http://schemas.microsoft.com/office/drawing/2014/main" id="{8E687C39-2486-197A-5F7E-F07A5D4CD75D}"/>
              </a:ext>
            </a:extLst>
          </p:cNvPr>
          <p:cNvSpPr txBox="1"/>
          <p:nvPr/>
        </p:nvSpPr>
        <p:spPr>
          <a:xfrm>
            <a:off x="7337774" y="1488563"/>
            <a:ext cx="1111955" cy="369332"/>
          </a:xfrm>
          <a:prstGeom prst="rect">
            <a:avLst/>
          </a:prstGeom>
          <a:solidFill>
            <a:schemeClr val="accent1">
              <a:lumMod val="20000"/>
              <a:lumOff val="80000"/>
            </a:schemeClr>
          </a:solidFill>
          <a:ln>
            <a:solidFill>
              <a:schemeClr val="accent1"/>
            </a:solidFill>
          </a:ln>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Tidal flow</a:t>
            </a:r>
          </a:p>
        </p:txBody>
      </p:sp>
      <p:sp>
        <p:nvSpPr>
          <p:cNvPr id="23" name="TextBox 22">
            <a:extLst>
              <a:ext uri="{FF2B5EF4-FFF2-40B4-BE49-F238E27FC236}">
                <a16:creationId xmlns:a16="http://schemas.microsoft.com/office/drawing/2014/main" id="{103C12FA-EEBD-A029-53A2-C47966C8CB2C}"/>
              </a:ext>
            </a:extLst>
          </p:cNvPr>
          <p:cNvSpPr txBox="1"/>
          <p:nvPr/>
        </p:nvSpPr>
        <p:spPr>
          <a:xfrm>
            <a:off x="9392338" y="1488563"/>
            <a:ext cx="2065868" cy="369332"/>
          </a:xfrm>
          <a:prstGeom prst="rect">
            <a:avLst/>
          </a:prstGeom>
          <a:solidFill>
            <a:schemeClr val="accent1">
              <a:lumMod val="20000"/>
              <a:lumOff val="80000"/>
            </a:schemeClr>
          </a:solidFill>
          <a:ln>
            <a:solidFill>
              <a:schemeClr val="accent1"/>
            </a:solidFill>
          </a:ln>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SJR Flow Proportion</a:t>
            </a:r>
          </a:p>
        </p:txBody>
      </p:sp>
      <p:sp>
        <p:nvSpPr>
          <p:cNvPr id="24" name="TextBox 23">
            <a:extLst>
              <a:ext uri="{FF2B5EF4-FFF2-40B4-BE49-F238E27FC236}">
                <a16:creationId xmlns:a16="http://schemas.microsoft.com/office/drawing/2014/main" id="{E3452222-2099-2391-0C6C-48CE6F2CA6D0}"/>
              </a:ext>
            </a:extLst>
          </p:cNvPr>
          <p:cNvSpPr txBox="1"/>
          <p:nvPr/>
        </p:nvSpPr>
        <p:spPr>
          <a:xfrm>
            <a:off x="5266253" y="5100194"/>
            <a:ext cx="1326445" cy="369332"/>
          </a:xfrm>
          <a:prstGeom prst="rect">
            <a:avLst/>
          </a:prstGeom>
          <a:solidFill>
            <a:schemeClr val="accent1">
              <a:lumMod val="20000"/>
              <a:lumOff val="80000"/>
            </a:schemeClr>
          </a:solidFill>
          <a:ln>
            <a:solidFill>
              <a:schemeClr val="accent1"/>
            </a:solidFill>
          </a:ln>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Delta inflow</a:t>
            </a:r>
          </a:p>
        </p:txBody>
      </p:sp>
      <p:sp>
        <p:nvSpPr>
          <p:cNvPr id="25" name="TextBox 24">
            <a:extLst>
              <a:ext uri="{FF2B5EF4-FFF2-40B4-BE49-F238E27FC236}">
                <a16:creationId xmlns:a16="http://schemas.microsoft.com/office/drawing/2014/main" id="{5F61D75B-8751-297D-FB8F-45CC9B37DBF3}"/>
              </a:ext>
            </a:extLst>
          </p:cNvPr>
          <p:cNvSpPr txBox="1"/>
          <p:nvPr/>
        </p:nvSpPr>
        <p:spPr>
          <a:xfrm>
            <a:off x="7337774" y="5100194"/>
            <a:ext cx="1326445" cy="369332"/>
          </a:xfrm>
          <a:prstGeom prst="rect">
            <a:avLst/>
          </a:prstGeom>
          <a:solidFill>
            <a:schemeClr val="accent1">
              <a:lumMod val="20000"/>
              <a:lumOff val="80000"/>
            </a:schemeClr>
          </a:solidFill>
          <a:ln>
            <a:solidFill>
              <a:schemeClr val="accent1"/>
            </a:solidFill>
          </a:ln>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CVP exports</a:t>
            </a:r>
          </a:p>
        </p:txBody>
      </p:sp>
      <p:sp>
        <p:nvSpPr>
          <p:cNvPr id="26" name="TextBox 25">
            <a:extLst>
              <a:ext uri="{FF2B5EF4-FFF2-40B4-BE49-F238E27FC236}">
                <a16:creationId xmlns:a16="http://schemas.microsoft.com/office/drawing/2014/main" id="{02962371-6795-F214-F6C1-F1C423EBC56D}"/>
              </a:ext>
            </a:extLst>
          </p:cNvPr>
          <p:cNvSpPr txBox="1"/>
          <p:nvPr/>
        </p:nvSpPr>
        <p:spPr>
          <a:xfrm>
            <a:off x="9392338" y="5100194"/>
            <a:ext cx="1365957" cy="369332"/>
          </a:xfrm>
          <a:prstGeom prst="rect">
            <a:avLst/>
          </a:prstGeom>
          <a:solidFill>
            <a:schemeClr val="accent1">
              <a:lumMod val="20000"/>
              <a:lumOff val="80000"/>
            </a:schemeClr>
          </a:solidFill>
          <a:ln>
            <a:solidFill>
              <a:schemeClr val="accent1"/>
            </a:solidFill>
          </a:ln>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SWP exports</a:t>
            </a:r>
          </a:p>
        </p:txBody>
      </p:sp>
      <p:sp>
        <p:nvSpPr>
          <p:cNvPr id="27" name="TextBox 26">
            <a:extLst>
              <a:ext uri="{FF2B5EF4-FFF2-40B4-BE49-F238E27FC236}">
                <a16:creationId xmlns:a16="http://schemas.microsoft.com/office/drawing/2014/main" id="{F5F7FCD6-940D-6FE5-9D48-93B1412F11DF}"/>
              </a:ext>
            </a:extLst>
          </p:cNvPr>
          <p:cNvSpPr txBox="1"/>
          <p:nvPr/>
        </p:nvSpPr>
        <p:spPr>
          <a:xfrm>
            <a:off x="3523320" y="2363453"/>
            <a:ext cx="1253068" cy="646331"/>
          </a:xfrm>
          <a:prstGeom prst="rect">
            <a:avLst/>
          </a:prstGeom>
          <a:solidFill>
            <a:schemeClr val="accent1">
              <a:lumMod val="20000"/>
              <a:lumOff val="80000"/>
            </a:schemeClr>
          </a:solidFill>
          <a:ln>
            <a:solidFill>
              <a:schemeClr val="accent1"/>
            </a:solid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Local flow conditions</a:t>
            </a:r>
          </a:p>
        </p:txBody>
      </p:sp>
      <p:sp>
        <p:nvSpPr>
          <p:cNvPr id="28" name="TextBox 27">
            <a:extLst>
              <a:ext uri="{FF2B5EF4-FFF2-40B4-BE49-F238E27FC236}">
                <a16:creationId xmlns:a16="http://schemas.microsoft.com/office/drawing/2014/main" id="{40D35969-694A-0270-364F-783C497396E8}"/>
              </a:ext>
            </a:extLst>
          </p:cNvPr>
          <p:cNvSpPr txBox="1"/>
          <p:nvPr/>
        </p:nvSpPr>
        <p:spPr>
          <a:xfrm>
            <a:off x="3324867" y="3736202"/>
            <a:ext cx="1459088" cy="646331"/>
          </a:xfrm>
          <a:prstGeom prst="rect">
            <a:avLst/>
          </a:prstGeom>
          <a:solidFill>
            <a:schemeClr val="accent1">
              <a:lumMod val="20000"/>
              <a:lumOff val="80000"/>
            </a:schemeClr>
          </a:solidFill>
          <a:ln>
            <a:solidFill>
              <a:schemeClr val="accent1"/>
            </a:solid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Management metrics</a:t>
            </a:r>
          </a:p>
        </p:txBody>
      </p:sp>
      <p:sp>
        <p:nvSpPr>
          <p:cNvPr id="29" name="Rectangle 28" descr="Image Box">
            <a:extLst>
              <a:ext uri="{FF2B5EF4-FFF2-40B4-BE49-F238E27FC236}">
                <a16:creationId xmlns:a16="http://schemas.microsoft.com/office/drawing/2014/main" id="{2167A12D-7D55-FFC1-E872-D8220A23168B}"/>
              </a:ext>
            </a:extLst>
          </p:cNvPr>
          <p:cNvSpPr/>
          <p:nvPr/>
        </p:nvSpPr>
        <p:spPr>
          <a:xfrm>
            <a:off x="4823844" y="1400635"/>
            <a:ext cx="2152690" cy="4204297"/>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Placeholder 6" descr="Small image of Delta map showing Turner Cut location.">
            <a:extLst>
              <a:ext uri="{FF2B5EF4-FFF2-40B4-BE49-F238E27FC236}">
                <a16:creationId xmlns:a16="http://schemas.microsoft.com/office/drawing/2014/main" id="{134B9F8A-BF1C-FB18-7E7E-2BAF018108C4}"/>
              </a:ext>
            </a:extLst>
          </p:cNvPr>
          <p:cNvPicPr>
            <a:picLocks noChangeAspect="1"/>
          </p:cNvPicPr>
          <p:nvPr/>
        </p:nvPicPr>
        <p:blipFill>
          <a:blip r:embed="rId4">
            <a:extLst>
              <a:ext uri="{28A0092B-C50C-407E-A947-70E740481C1C}">
                <a14:useLocalDpi xmlns:a14="http://schemas.microsoft.com/office/drawing/2010/main" val="0"/>
              </a:ext>
            </a:extLst>
          </a:blip>
          <a:srcRect l="34179" t="15486" r="29309" b="60151"/>
          <a:stretch>
            <a:fillRect/>
          </a:stretch>
        </p:blipFill>
        <p:spPr>
          <a:xfrm>
            <a:off x="10737027" y="111776"/>
            <a:ext cx="1371600" cy="1097280"/>
          </a:xfrm>
          <a:prstGeom prst="rect">
            <a:avLst/>
          </a:prstGeom>
          <a:noFill/>
          <a:ln>
            <a:solidFill>
              <a:schemeClr val="accent1"/>
            </a:solidFill>
          </a:ln>
        </p:spPr>
      </p:pic>
    </p:spTree>
    <p:extLst>
      <p:ext uri="{BB962C8B-B14F-4D97-AF65-F5344CB8AC3E}">
        <p14:creationId xmlns:p14="http://schemas.microsoft.com/office/powerpoint/2010/main" val="283306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9">
                                            <p:txEl>
                                              <p:pRg st="3" end="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5475B6-1FB9-F20A-4521-7E696947F3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DEEABE-0C9D-4F25-C5A4-BF7CE2A5CC90}"/>
              </a:ext>
            </a:extLst>
          </p:cNvPr>
          <p:cNvSpPr>
            <a:spLocks noGrp="1"/>
          </p:cNvSpPr>
          <p:nvPr>
            <p:ph type="title"/>
          </p:nvPr>
        </p:nvSpPr>
        <p:spPr/>
        <p:txBody>
          <a:bodyPr>
            <a:normAutofit/>
          </a:bodyPr>
          <a:lstStyle/>
          <a:p>
            <a:r>
              <a:rPr lang="en-US" sz="3200" b="1"/>
              <a:t>Turner Cut – Covariate Weights and Effect Size</a:t>
            </a:r>
          </a:p>
        </p:txBody>
      </p:sp>
      <p:graphicFrame>
        <p:nvGraphicFramePr>
          <p:cNvPr id="8" name="Content Placeholder 7">
            <a:extLst>
              <a:ext uri="{FF2B5EF4-FFF2-40B4-BE49-F238E27FC236}">
                <a16:creationId xmlns:a16="http://schemas.microsoft.com/office/drawing/2014/main" id="{235ABC21-DF0D-3D7E-79C5-D971C970EEF9}"/>
              </a:ext>
            </a:extLst>
          </p:cNvPr>
          <p:cNvGraphicFramePr>
            <a:graphicFrameLocks noGrp="1"/>
          </p:cNvGraphicFramePr>
          <p:nvPr>
            <p:ph sz="half" idx="1"/>
            <p:extLst>
              <p:ext uri="{D42A27DB-BD31-4B8C-83A1-F6EECF244321}">
                <p14:modId xmlns:p14="http://schemas.microsoft.com/office/powerpoint/2010/main" val="4019505315"/>
              </p:ext>
            </p:extLst>
          </p:nvPr>
        </p:nvGraphicFramePr>
        <p:xfrm>
          <a:off x="262648" y="2227263"/>
          <a:ext cx="5710136" cy="3708400"/>
        </p:xfrm>
        <a:graphic>
          <a:graphicData uri="http://schemas.openxmlformats.org/drawingml/2006/table">
            <a:tbl>
              <a:tblPr firstRow="1" bandRow="1">
                <a:tableStyleId>{5C22544A-7EE6-4342-B048-85BDC9FD1C3A}</a:tableStyleId>
              </a:tblPr>
              <a:tblGrid>
                <a:gridCol w="2339501">
                  <a:extLst>
                    <a:ext uri="{9D8B030D-6E8A-4147-A177-3AD203B41FA5}">
                      <a16:colId xmlns:a16="http://schemas.microsoft.com/office/drawing/2014/main" val="2267229723"/>
                    </a:ext>
                  </a:extLst>
                </a:gridCol>
                <a:gridCol w="1566153">
                  <a:extLst>
                    <a:ext uri="{9D8B030D-6E8A-4147-A177-3AD203B41FA5}">
                      <a16:colId xmlns:a16="http://schemas.microsoft.com/office/drawing/2014/main" val="2051417448"/>
                    </a:ext>
                  </a:extLst>
                </a:gridCol>
                <a:gridCol w="1804482">
                  <a:extLst>
                    <a:ext uri="{9D8B030D-6E8A-4147-A177-3AD203B41FA5}">
                      <a16:colId xmlns:a16="http://schemas.microsoft.com/office/drawing/2014/main" val="4018991595"/>
                    </a:ext>
                  </a:extLst>
                </a:gridCol>
              </a:tblGrid>
              <a:tr h="370840">
                <a:tc>
                  <a:txBody>
                    <a:bodyPr/>
                    <a:lstStyle/>
                    <a:p>
                      <a:r>
                        <a:rPr lang="en-US"/>
                        <a:t>Covariate</a:t>
                      </a:r>
                    </a:p>
                  </a:txBody>
                  <a:tcPr/>
                </a:tc>
                <a:tc>
                  <a:txBody>
                    <a:bodyPr/>
                    <a:lstStyle/>
                    <a:p>
                      <a:r>
                        <a:rPr lang="en-US"/>
                        <a:t>Type</a:t>
                      </a:r>
                    </a:p>
                  </a:txBody>
                  <a:tcPr/>
                </a:tc>
                <a:tc>
                  <a:txBody>
                    <a:bodyPr/>
                    <a:lstStyle/>
                    <a:p>
                      <a:pPr algn="ctr"/>
                      <a:r>
                        <a:rPr lang="en-US"/>
                        <a:t>Total weight</a:t>
                      </a:r>
                    </a:p>
                  </a:txBody>
                  <a:tcPr/>
                </a:tc>
                <a:extLst>
                  <a:ext uri="{0D108BD9-81ED-4DB2-BD59-A6C34878D82A}">
                    <a16:rowId xmlns:a16="http://schemas.microsoft.com/office/drawing/2014/main" val="1596938998"/>
                  </a:ext>
                </a:extLst>
              </a:tr>
              <a:tr h="370840">
                <a:tc>
                  <a:txBody>
                    <a:bodyPr/>
                    <a:lstStyle/>
                    <a:p>
                      <a:r>
                        <a:rPr lang="en-US"/>
                        <a:t>Barrier at HOR</a:t>
                      </a:r>
                    </a:p>
                  </a:txBody>
                  <a:tcPr/>
                </a:tc>
                <a:tc>
                  <a:txBody>
                    <a:bodyPr/>
                    <a:lstStyle/>
                    <a:p>
                      <a:r>
                        <a:rPr lang="en-US"/>
                        <a:t>Individual</a:t>
                      </a:r>
                    </a:p>
                  </a:txBody>
                  <a:tcPr/>
                </a:tc>
                <a:tc>
                  <a:txBody>
                    <a:bodyPr/>
                    <a:lstStyle/>
                    <a:p>
                      <a:pPr algn="ctr"/>
                      <a:r>
                        <a:rPr lang="en-US"/>
                        <a:t>0.284</a:t>
                      </a:r>
                    </a:p>
                  </a:txBody>
                  <a:tcPr/>
                </a:tc>
                <a:extLst>
                  <a:ext uri="{0D108BD9-81ED-4DB2-BD59-A6C34878D82A}">
                    <a16:rowId xmlns:a16="http://schemas.microsoft.com/office/drawing/2014/main" val="2053307872"/>
                  </a:ext>
                </a:extLst>
              </a:tr>
              <a:tr h="370840">
                <a:tc>
                  <a:txBody>
                    <a:bodyPr/>
                    <a:lstStyle/>
                    <a:p>
                      <a:r>
                        <a:rPr lang="en-US"/>
                        <a:t>Net flow at entry</a:t>
                      </a:r>
                    </a:p>
                  </a:txBody>
                  <a:tcPr/>
                </a:tc>
                <a:tc>
                  <a:txBody>
                    <a:bodyPr/>
                    <a:lstStyle/>
                    <a:p>
                      <a:r>
                        <a:rPr lang="en-US"/>
                        <a:t>Local</a:t>
                      </a:r>
                    </a:p>
                  </a:txBody>
                  <a:tcPr/>
                </a:tc>
                <a:tc>
                  <a:txBody>
                    <a:bodyPr/>
                    <a:lstStyle/>
                    <a:p>
                      <a:pPr algn="ctr"/>
                      <a:r>
                        <a:rPr lang="en-US"/>
                        <a:t>1.000</a:t>
                      </a:r>
                    </a:p>
                  </a:txBody>
                  <a:tcPr/>
                </a:tc>
                <a:extLst>
                  <a:ext uri="{0D108BD9-81ED-4DB2-BD59-A6C34878D82A}">
                    <a16:rowId xmlns:a16="http://schemas.microsoft.com/office/drawing/2014/main" val="1731521112"/>
                  </a:ext>
                </a:extLst>
              </a:tr>
              <a:tr h="370840">
                <a:tc>
                  <a:txBody>
                    <a:bodyPr/>
                    <a:lstStyle/>
                    <a:p>
                      <a:r>
                        <a:rPr lang="en-US"/>
                        <a:t>Tidal flow</a:t>
                      </a:r>
                    </a:p>
                  </a:txBody>
                  <a:tcPr/>
                </a:tc>
                <a:tc>
                  <a:txBody>
                    <a:bodyPr/>
                    <a:lstStyle/>
                    <a:p>
                      <a:r>
                        <a:rPr lang="en-US"/>
                        <a:t>Local</a:t>
                      </a:r>
                    </a:p>
                  </a:txBody>
                  <a:tcPr/>
                </a:tc>
                <a:tc>
                  <a:txBody>
                    <a:bodyPr/>
                    <a:lstStyle/>
                    <a:p>
                      <a:pPr algn="ctr"/>
                      <a:r>
                        <a:rPr lang="en-US"/>
                        <a:t>1.000</a:t>
                      </a:r>
                    </a:p>
                  </a:txBody>
                  <a:tcPr/>
                </a:tc>
                <a:extLst>
                  <a:ext uri="{0D108BD9-81ED-4DB2-BD59-A6C34878D82A}">
                    <a16:rowId xmlns:a16="http://schemas.microsoft.com/office/drawing/2014/main" val="1699859113"/>
                  </a:ext>
                </a:extLst>
              </a:tr>
              <a:tr h="370840">
                <a:tc>
                  <a:txBody>
                    <a:bodyPr/>
                    <a:lstStyle/>
                    <a:p>
                      <a:r>
                        <a:rPr lang="en-US"/>
                        <a:t>Flow proportion</a:t>
                      </a:r>
                    </a:p>
                  </a:txBody>
                  <a:tcPr/>
                </a:tc>
                <a:tc>
                  <a:txBody>
                    <a:bodyPr/>
                    <a:lstStyle/>
                    <a:p>
                      <a:r>
                        <a:rPr lang="en-US"/>
                        <a:t>Local</a:t>
                      </a:r>
                    </a:p>
                  </a:txBody>
                  <a:tcPr/>
                </a:tc>
                <a:tc>
                  <a:txBody>
                    <a:bodyPr/>
                    <a:lstStyle/>
                    <a:p>
                      <a:pPr algn="ctr"/>
                      <a:r>
                        <a:rPr lang="en-US"/>
                        <a:t>1.000</a:t>
                      </a:r>
                    </a:p>
                  </a:txBody>
                  <a:tcPr/>
                </a:tc>
                <a:extLst>
                  <a:ext uri="{0D108BD9-81ED-4DB2-BD59-A6C34878D82A}">
                    <a16:rowId xmlns:a16="http://schemas.microsoft.com/office/drawing/2014/main" val="701680144"/>
                  </a:ext>
                </a:extLst>
              </a:tr>
              <a:tr h="370840">
                <a:tc>
                  <a:txBody>
                    <a:bodyPr/>
                    <a:lstStyle/>
                    <a:p>
                      <a:r>
                        <a:rPr lang="en-US"/>
                        <a:t>Delta inflow (log scale)</a:t>
                      </a:r>
                    </a:p>
                  </a:txBody>
                  <a:tcPr/>
                </a:tc>
                <a:tc>
                  <a:txBody>
                    <a:bodyPr/>
                    <a:lstStyle/>
                    <a:p>
                      <a:r>
                        <a:rPr lang="en-US"/>
                        <a:t>Management</a:t>
                      </a:r>
                    </a:p>
                  </a:txBody>
                  <a:tcPr/>
                </a:tc>
                <a:tc>
                  <a:txBody>
                    <a:bodyPr/>
                    <a:lstStyle/>
                    <a:p>
                      <a:pPr algn="ctr"/>
                      <a:r>
                        <a:rPr lang="en-US"/>
                        <a:t>0.786</a:t>
                      </a:r>
                    </a:p>
                  </a:txBody>
                  <a:tcPr/>
                </a:tc>
                <a:extLst>
                  <a:ext uri="{0D108BD9-81ED-4DB2-BD59-A6C34878D82A}">
                    <a16:rowId xmlns:a16="http://schemas.microsoft.com/office/drawing/2014/main" val="1164024062"/>
                  </a:ext>
                </a:extLst>
              </a:tr>
              <a:tr h="370840">
                <a:tc>
                  <a:txBody>
                    <a:bodyPr/>
                    <a:lstStyle/>
                    <a:p>
                      <a:r>
                        <a:rPr lang="en-US"/>
                        <a:t>Exports at CVP</a:t>
                      </a:r>
                    </a:p>
                  </a:txBody>
                  <a:tcPr/>
                </a:tc>
                <a:tc>
                  <a:txBody>
                    <a:bodyPr/>
                    <a:lstStyle/>
                    <a:p>
                      <a:r>
                        <a:rPr lang="en-US"/>
                        <a:t>Management</a:t>
                      </a:r>
                    </a:p>
                  </a:txBody>
                  <a:tcPr/>
                </a:tc>
                <a:tc>
                  <a:txBody>
                    <a:bodyPr/>
                    <a:lstStyle/>
                    <a:p>
                      <a:pPr algn="ctr"/>
                      <a:r>
                        <a:rPr lang="en-US"/>
                        <a:t>1.000</a:t>
                      </a:r>
                    </a:p>
                  </a:txBody>
                  <a:tcPr/>
                </a:tc>
                <a:extLst>
                  <a:ext uri="{0D108BD9-81ED-4DB2-BD59-A6C34878D82A}">
                    <a16:rowId xmlns:a16="http://schemas.microsoft.com/office/drawing/2014/main" val="815471912"/>
                  </a:ext>
                </a:extLst>
              </a:tr>
              <a:tr h="370840">
                <a:tc>
                  <a:txBody>
                    <a:bodyPr/>
                    <a:lstStyle/>
                    <a:p>
                      <a:r>
                        <a:rPr lang="en-US"/>
                        <a:t>Exports at SWP</a:t>
                      </a:r>
                    </a:p>
                  </a:txBody>
                  <a:tcPr/>
                </a:tc>
                <a:tc>
                  <a:txBody>
                    <a:bodyPr/>
                    <a:lstStyle/>
                    <a:p>
                      <a:r>
                        <a:rPr lang="en-US"/>
                        <a:t>Management</a:t>
                      </a:r>
                    </a:p>
                  </a:txBody>
                  <a:tcPr/>
                </a:tc>
                <a:tc>
                  <a:txBody>
                    <a:bodyPr/>
                    <a:lstStyle/>
                    <a:p>
                      <a:pPr algn="ctr"/>
                      <a:r>
                        <a:rPr lang="en-US"/>
                        <a:t>0.255</a:t>
                      </a:r>
                    </a:p>
                  </a:txBody>
                  <a:tcPr/>
                </a:tc>
                <a:extLst>
                  <a:ext uri="{0D108BD9-81ED-4DB2-BD59-A6C34878D82A}">
                    <a16:rowId xmlns:a16="http://schemas.microsoft.com/office/drawing/2014/main" val="2677473311"/>
                  </a:ext>
                </a:extLst>
              </a:tr>
              <a:tr h="370840">
                <a:tc>
                  <a:txBody>
                    <a:bodyPr/>
                    <a:lstStyle/>
                    <a:p>
                      <a:r>
                        <a:rPr lang="en-US"/>
                        <a:t>Fork length</a:t>
                      </a:r>
                    </a:p>
                  </a:txBody>
                  <a:tcPr/>
                </a:tc>
                <a:tc>
                  <a:txBody>
                    <a:bodyPr/>
                    <a:lstStyle/>
                    <a:p>
                      <a:r>
                        <a:rPr lang="en-US"/>
                        <a:t>Individual</a:t>
                      </a:r>
                    </a:p>
                  </a:txBody>
                  <a:tcPr/>
                </a:tc>
                <a:tc>
                  <a:txBody>
                    <a:bodyPr/>
                    <a:lstStyle/>
                    <a:p>
                      <a:pPr algn="ctr"/>
                      <a:r>
                        <a:rPr lang="en-US"/>
                        <a:t>0.293</a:t>
                      </a:r>
                    </a:p>
                  </a:txBody>
                  <a:tcPr/>
                </a:tc>
                <a:extLst>
                  <a:ext uri="{0D108BD9-81ED-4DB2-BD59-A6C34878D82A}">
                    <a16:rowId xmlns:a16="http://schemas.microsoft.com/office/drawing/2014/main" val="3028561992"/>
                  </a:ext>
                </a:extLst>
              </a:tr>
              <a:tr h="370840">
                <a:tc>
                  <a:txBody>
                    <a:bodyPr/>
                    <a:lstStyle/>
                    <a:p>
                      <a:r>
                        <a:rPr lang="en-US"/>
                        <a:t>Time of day</a:t>
                      </a:r>
                    </a:p>
                  </a:txBody>
                  <a:tcPr/>
                </a:tc>
                <a:tc>
                  <a:txBody>
                    <a:bodyPr/>
                    <a:lstStyle/>
                    <a:p>
                      <a:r>
                        <a:rPr lang="en-US"/>
                        <a:t>Individual</a:t>
                      </a:r>
                    </a:p>
                  </a:txBody>
                  <a:tcPr/>
                </a:tc>
                <a:tc>
                  <a:txBody>
                    <a:bodyPr/>
                    <a:lstStyle/>
                    <a:p>
                      <a:pPr algn="ctr"/>
                      <a:r>
                        <a:rPr lang="en-US"/>
                        <a:t>0.377</a:t>
                      </a:r>
                    </a:p>
                  </a:txBody>
                  <a:tcPr/>
                </a:tc>
                <a:extLst>
                  <a:ext uri="{0D108BD9-81ED-4DB2-BD59-A6C34878D82A}">
                    <a16:rowId xmlns:a16="http://schemas.microsoft.com/office/drawing/2014/main" val="1335230715"/>
                  </a:ext>
                </a:extLst>
              </a:tr>
            </a:tbl>
          </a:graphicData>
        </a:graphic>
      </p:graphicFrame>
      <p:pic>
        <p:nvPicPr>
          <p:cNvPr id="7" name="Content Placeholder 6" descr="Graph of Turner Cut Junction covariates highlighting CVP exports, net flow, SJR flow proportion, and tidal flow.">
            <a:extLst>
              <a:ext uri="{FF2B5EF4-FFF2-40B4-BE49-F238E27FC236}">
                <a16:creationId xmlns:a16="http://schemas.microsoft.com/office/drawing/2014/main" id="{167EF7A6-6F90-22E6-2BDE-DBA1E8CCF4F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6598824" y="1929248"/>
            <a:ext cx="4778398" cy="4778398"/>
          </a:xfrm>
        </p:spPr>
      </p:pic>
      <p:pic>
        <p:nvPicPr>
          <p:cNvPr id="4" name="Picture Placeholder 6" descr="Small image of Delta map showing Turner Cut location.">
            <a:extLst>
              <a:ext uri="{FF2B5EF4-FFF2-40B4-BE49-F238E27FC236}">
                <a16:creationId xmlns:a16="http://schemas.microsoft.com/office/drawing/2014/main" id="{014524B4-94CF-E725-D5CC-6A927AE62F31}"/>
              </a:ext>
            </a:extLst>
          </p:cNvPr>
          <p:cNvPicPr>
            <a:picLocks noChangeAspect="1"/>
          </p:cNvPicPr>
          <p:nvPr/>
        </p:nvPicPr>
        <p:blipFill>
          <a:blip r:embed="rId3">
            <a:extLst>
              <a:ext uri="{28A0092B-C50C-407E-A947-70E740481C1C}">
                <a14:useLocalDpi xmlns:a14="http://schemas.microsoft.com/office/drawing/2010/main" val="0"/>
              </a:ext>
            </a:extLst>
          </a:blip>
          <a:srcRect l="34179" t="15486" r="29309" b="60151"/>
          <a:stretch>
            <a:fillRect/>
          </a:stretch>
        </p:blipFill>
        <p:spPr>
          <a:xfrm>
            <a:off x="10737027" y="111776"/>
            <a:ext cx="1371600" cy="1097280"/>
          </a:xfrm>
          <a:prstGeom prst="rect">
            <a:avLst/>
          </a:prstGeom>
          <a:noFill/>
          <a:ln>
            <a:solidFill>
              <a:schemeClr val="accent1"/>
            </a:solidFill>
          </a:ln>
        </p:spPr>
      </p:pic>
      <p:grpSp>
        <p:nvGrpSpPr>
          <p:cNvPr id="5" name="Group 4" descr="Text Box">
            <a:extLst>
              <a:ext uri="{FF2B5EF4-FFF2-40B4-BE49-F238E27FC236}">
                <a16:creationId xmlns:a16="http://schemas.microsoft.com/office/drawing/2014/main" id="{53524993-0AB3-C5E9-3C9B-CC5A67286E4C}"/>
              </a:ext>
            </a:extLst>
          </p:cNvPr>
          <p:cNvGrpSpPr/>
          <p:nvPr/>
        </p:nvGrpSpPr>
        <p:grpSpPr>
          <a:xfrm>
            <a:off x="2193587" y="6254885"/>
            <a:ext cx="5890098" cy="457199"/>
            <a:chOff x="2193587" y="6254885"/>
            <a:chExt cx="5890098" cy="457199"/>
          </a:xfrm>
        </p:grpSpPr>
        <p:sp>
          <p:nvSpPr>
            <p:cNvPr id="6" name="TextBox 5">
              <a:extLst>
                <a:ext uri="{FF2B5EF4-FFF2-40B4-BE49-F238E27FC236}">
                  <a16:creationId xmlns:a16="http://schemas.microsoft.com/office/drawing/2014/main" id="{D7DBA924-871F-06DD-7210-808E4E466222}"/>
                </a:ext>
              </a:extLst>
            </p:cNvPr>
            <p:cNvSpPr txBox="1"/>
            <p:nvPr/>
          </p:nvSpPr>
          <p:spPr>
            <a:xfrm>
              <a:off x="2193587" y="6342752"/>
              <a:ext cx="4377447" cy="369332"/>
            </a:xfrm>
            <a:prstGeom prst="rect">
              <a:avLst/>
            </a:prstGeom>
            <a:noFill/>
          </p:spPr>
          <p:txBody>
            <a:bodyPr wrap="square" rtlCol="0">
              <a:spAutoFit/>
            </a:bodyPr>
            <a:lstStyle/>
            <a:p>
              <a:r>
                <a:rPr lang="en-US"/>
                <a:t>Positive effect → more likely to stay in SJR</a:t>
              </a:r>
            </a:p>
          </p:txBody>
        </p:sp>
        <p:cxnSp>
          <p:nvCxnSpPr>
            <p:cNvPr id="10" name="Straight Arrow Connector 9">
              <a:extLst>
                <a:ext uri="{FF2B5EF4-FFF2-40B4-BE49-F238E27FC236}">
                  <a16:creationId xmlns:a16="http://schemas.microsoft.com/office/drawing/2014/main" id="{9CA486F0-F65F-750F-2E65-44A8B1392D30}"/>
                </a:ext>
              </a:extLst>
            </p:cNvPr>
            <p:cNvCxnSpPr>
              <a:cxnSpLocks/>
            </p:cNvCxnSpPr>
            <p:nvPr/>
          </p:nvCxnSpPr>
          <p:spPr>
            <a:xfrm flipV="1">
              <a:off x="6293796" y="6254885"/>
              <a:ext cx="1789889" cy="262647"/>
            </a:xfrm>
            <a:prstGeom prst="straightConnector1">
              <a:avLst/>
            </a:prstGeom>
            <a:ln>
              <a:solidFill>
                <a:schemeClr val="accent1">
                  <a:lumMod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descr="Text Box">
            <a:extLst>
              <a:ext uri="{FF2B5EF4-FFF2-40B4-BE49-F238E27FC236}">
                <a16:creationId xmlns:a16="http://schemas.microsoft.com/office/drawing/2014/main" id="{A8E30CF0-3DC2-F1D8-F9DF-0CED5A6140FD}"/>
              </a:ext>
            </a:extLst>
          </p:cNvPr>
          <p:cNvGrpSpPr/>
          <p:nvPr/>
        </p:nvGrpSpPr>
        <p:grpSpPr>
          <a:xfrm>
            <a:off x="175097" y="2999318"/>
            <a:ext cx="11026531" cy="2246926"/>
            <a:chOff x="175097" y="2999318"/>
            <a:chExt cx="11026531" cy="2246926"/>
          </a:xfrm>
        </p:grpSpPr>
        <p:sp>
          <p:nvSpPr>
            <p:cNvPr id="15" name="Rectangle 14">
              <a:extLst>
                <a:ext uri="{FF2B5EF4-FFF2-40B4-BE49-F238E27FC236}">
                  <a16:creationId xmlns:a16="http://schemas.microsoft.com/office/drawing/2014/main" id="{7109AA7A-B1D1-DA08-0038-A9A42E505C7D}"/>
                </a:ext>
              </a:extLst>
            </p:cNvPr>
            <p:cNvSpPr/>
            <p:nvPr/>
          </p:nvSpPr>
          <p:spPr>
            <a:xfrm>
              <a:off x="7047690" y="4940158"/>
              <a:ext cx="4153938"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71CF5BB-D471-254C-D2F3-861EB2BBEBC2}"/>
                </a:ext>
              </a:extLst>
            </p:cNvPr>
            <p:cNvSpPr/>
            <p:nvPr/>
          </p:nvSpPr>
          <p:spPr>
            <a:xfrm>
              <a:off x="175097" y="2999318"/>
              <a:ext cx="6336177"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descr="Text Box">
            <a:extLst>
              <a:ext uri="{FF2B5EF4-FFF2-40B4-BE49-F238E27FC236}">
                <a16:creationId xmlns:a16="http://schemas.microsoft.com/office/drawing/2014/main" id="{4B142F6D-2C01-4AF5-E760-B4AEC1832DF0}"/>
              </a:ext>
            </a:extLst>
          </p:cNvPr>
          <p:cNvGrpSpPr/>
          <p:nvPr/>
        </p:nvGrpSpPr>
        <p:grpSpPr>
          <a:xfrm>
            <a:off x="175095" y="3363159"/>
            <a:ext cx="11026533" cy="2686721"/>
            <a:chOff x="175095" y="3363159"/>
            <a:chExt cx="11026533" cy="2686721"/>
          </a:xfrm>
        </p:grpSpPr>
        <p:sp>
          <p:nvSpPr>
            <p:cNvPr id="11" name="Rectangle 10">
              <a:extLst>
                <a:ext uri="{FF2B5EF4-FFF2-40B4-BE49-F238E27FC236}">
                  <a16:creationId xmlns:a16="http://schemas.microsoft.com/office/drawing/2014/main" id="{A6200BC8-601E-C9E1-65F6-35056A1758B4}"/>
                </a:ext>
              </a:extLst>
            </p:cNvPr>
            <p:cNvSpPr/>
            <p:nvPr/>
          </p:nvSpPr>
          <p:spPr>
            <a:xfrm>
              <a:off x="7047690" y="5743794"/>
              <a:ext cx="4153938"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8AEE8F9-E135-000B-08F3-09C9E28CF493}"/>
                </a:ext>
              </a:extLst>
            </p:cNvPr>
            <p:cNvSpPr/>
            <p:nvPr/>
          </p:nvSpPr>
          <p:spPr>
            <a:xfrm>
              <a:off x="175095" y="3363159"/>
              <a:ext cx="6336177"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descr="Text box">
            <a:extLst>
              <a:ext uri="{FF2B5EF4-FFF2-40B4-BE49-F238E27FC236}">
                <a16:creationId xmlns:a16="http://schemas.microsoft.com/office/drawing/2014/main" id="{BEA4E3F2-6094-9414-057C-08CCA8524F7A}"/>
              </a:ext>
            </a:extLst>
          </p:cNvPr>
          <p:cNvGrpSpPr/>
          <p:nvPr/>
        </p:nvGrpSpPr>
        <p:grpSpPr>
          <a:xfrm>
            <a:off x="175096" y="3738568"/>
            <a:ext cx="11026532" cy="1913791"/>
            <a:chOff x="175096" y="3738568"/>
            <a:chExt cx="11026532" cy="1913791"/>
          </a:xfrm>
        </p:grpSpPr>
        <p:sp>
          <p:nvSpPr>
            <p:cNvPr id="16" name="Rectangle 15">
              <a:extLst>
                <a:ext uri="{FF2B5EF4-FFF2-40B4-BE49-F238E27FC236}">
                  <a16:creationId xmlns:a16="http://schemas.microsoft.com/office/drawing/2014/main" id="{8EF42347-ED53-0392-6B03-379C13FBA4D0}"/>
                </a:ext>
              </a:extLst>
            </p:cNvPr>
            <p:cNvSpPr/>
            <p:nvPr/>
          </p:nvSpPr>
          <p:spPr>
            <a:xfrm>
              <a:off x="7047690" y="5346273"/>
              <a:ext cx="4153938"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0C2DDFA-9A04-EC4E-5F0D-934EAC5D606B}"/>
                </a:ext>
              </a:extLst>
            </p:cNvPr>
            <p:cNvSpPr/>
            <p:nvPr/>
          </p:nvSpPr>
          <p:spPr>
            <a:xfrm>
              <a:off x="175096" y="3738568"/>
              <a:ext cx="6336177"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descr="Text box">
            <a:extLst>
              <a:ext uri="{FF2B5EF4-FFF2-40B4-BE49-F238E27FC236}">
                <a16:creationId xmlns:a16="http://schemas.microsoft.com/office/drawing/2014/main" id="{60EF0EB8-D404-B909-C2C7-D71839C18417}"/>
              </a:ext>
            </a:extLst>
          </p:cNvPr>
          <p:cNvGrpSpPr/>
          <p:nvPr/>
        </p:nvGrpSpPr>
        <p:grpSpPr>
          <a:xfrm>
            <a:off x="175096" y="2203751"/>
            <a:ext cx="11026532" cy="2591721"/>
            <a:chOff x="175096" y="2203751"/>
            <a:chExt cx="11026532" cy="2591721"/>
          </a:xfrm>
        </p:grpSpPr>
        <p:sp>
          <p:nvSpPr>
            <p:cNvPr id="14" name="Rectangle 13">
              <a:extLst>
                <a:ext uri="{FF2B5EF4-FFF2-40B4-BE49-F238E27FC236}">
                  <a16:creationId xmlns:a16="http://schemas.microsoft.com/office/drawing/2014/main" id="{1F682D1B-B333-370F-E2D1-80DCF13A432F}"/>
                </a:ext>
              </a:extLst>
            </p:cNvPr>
            <p:cNvSpPr/>
            <p:nvPr/>
          </p:nvSpPr>
          <p:spPr>
            <a:xfrm>
              <a:off x="7047690" y="2203751"/>
              <a:ext cx="4153938"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6F4DC01-F5EB-910F-4EEA-4DC11370F5F4}"/>
                </a:ext>
              </a:extLst>
            </p:cNvPr>
            <p:cNvSpPr/>
            <p:nvPr/>
          </p:nvSpPr>
          <p:spPr>
            <a:xfrm>
              <a:off x="175096" y="4489386"/>
              <a:ext cx="6336177" cy="30608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85520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DD23EA-B14D-FC35-1945-0A95E5C16478}"/>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D3E0EE9-9D2D-E3FF-6210-3FC5E63F3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45EC418D-CD29-F65A-02E0-91B01D2E88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D5C238C-A397-0A12-72B5-49D4C0878A4B}"/>
              </a:ext>
            </a:extLst>
          </p:cNvPr>
          <p:cNvSpPr>
            <a:spLocks noGrp="1"/>
          </p:cNvSpPr>
          <p:nvPr>
            <p:ph type="title"/>
          </p:nvPr>
        </p:nvSpPr>
        <p:spPr>
          <a:xfrm>
            <a:off x="601255" y="702156"/>
            <a:ext cx="3409783" cy="1013800"/>
          </a:xfrm>
        </p:spPr>
        <p:txBody>
          <a:bodyPr>
            <a:normAutofit/>
          </a:bodyPr>
          <a:lstStyle/>
          <a:p>
            <a:pPr>
              <a:lnSpc>
                <a:spcPct val="90000"/>
              </a:lnSpc>
            </a:pPr>
            <a:r>
              <a:rPr lang="en-US" sz="2200" b="1"/>
              <a:t>Turner Cut – Predicted probability of Using SJR route</a:t>
            </a:r>
          </a:p>
        </p:txBody>
      </p:sp>
      <p:sp>
        <p:nvSpPr>
          <p:cNvPr id="10" name="Content Placeholder 9">
            <a:extLst>
              <a:ext uri="{FF2B5EF4-FFF2-40B4-BE49-F238E27FC236}">
                <a16:creationId xmlns:a16="http://schemas.microsoft.com/office/drawing/2014/main" id="{82BE2B51-6721-D41A-AAA5-9883175B3C1D}"/>
              </a:ext>
            </a:extLst>
          </p:cNvPr>
          <p:cNvSpPr>
            <a:spLocks noGrp="1"/>
          </p:cNvSpPr>
          <p:nvPr>
            <p:ph idx="1"/>
          </p:nvPr>
        </p:nvSpPr>
        <p:spPr>
          <a:xfrm>
            <a:off x="601255" y="1852300"/>
            <a:ext cx="3409782" cy="4227487"/>
          </a:xfrm>
        </p:spPr>
        <p:txBody>
          <a:bodyPr>
            <a:normAutofit fontScale="92500" lnSpcReduction="20000"/>
          </a:bodyPr>
          <a:lstStyle/>
          <a:p>
            <a:r>
              <a:rPr lang="en-US">
                <a:solidFill>
                  <a:schemeClr val="bg1"/>
                </a:solidFill>
              </a:rPr>
              <a:t>Predictions were computed for</a:t>
            </a:r>
          </a:p>
          <a:p>
            <a:pPr lvl="1"/>
            <a:r>
              <a:rPr lang="en-US">
                <a:solidFill>
                  <a:schemeClr val="bg1"/>
                </a:solidFill>
              </a:rPr>
              <a:t>Wet year: </a:t>
            </a:r>
          </a:p>
          <a:p>
            <a:pPr lvl="2"/>
            <a:r>
              <a:rPr lang="en-US">
                <a:solidFill>
                  <a:schemeClr val="bg1"/>
                </a:solidFill>
              </a:rPr>
              <a:t>Delta inflow = 703 m</a:t>
            </a:r>
            <a:r>
              <a:rPr lang="en-US" baseline="30000">
                <a:solidFill>
                  <a:schemeClr val="bg1"/>
                </a:solidFill>
              </a:rPr>
              <a:t>3</a:t>
            </a:r>
            <a:r>
              <a:rPr lang="en-US">
                <a:solidFill>
                  <a:schemeClr val="bg1"/>
                </a:solidFill>
              </a:rPr>
              <a:t>/s</a:t>
            </a:r>
          </a:p>
          <a:p>
            <a:pPr lvl="2"/>
            <a:r>
              <a:rPr lang="en-US">
                <a:solidFill>
                  <a:schemeClr val="bg1"/>
                </a:solidFill>
              </a:rPr>
              <a:t>Net flow = 205 m</a:t>
            </a:r>
            <a:r>
              <a:rPr lang="en-US" baseline="30000">
                <a:solidFill>
                  <a:schemeClr val="bg1"/>
                </a:solidFill>
              </a:rPr>
              <a:t>3</a:t>
            </a:r>
            <a:r>
              <a:rPr lang="en-US">
                <a:solidFill>
                  <a:schemeClr val="bg1"/>
                </a:solidFill>
              </a:rPr>
              <a:t>/s</a:t>
            </a:r>
          </a:p>
          <a:p>
            <a:pPr lvl="1"/>
            <a:r>
              <a:rPr lang="en-US">
                <a:solidFill>
                  <a:schemeClr val="bg1"/>
                </a:solidFill>
              </a:rPr>
              <a:t>Critically dry year:</a:t>
            </a:r>
          </a:p>
          <a:p>
            <a:pPr lvl="2"/>
            <a:r>
              <a:rPr lang="en-US">
                <a:solidFill>
                  <a:schemeClr val="bg1"/>
                </a:solidFill>
              </a:rPr>
              <a:t>Delta inflow = 49 m</a:t>
            </a:r>
            <a:r>
              <a:rPr lang="en-US" baseline="30000">
                <a:solidFill>
                  <a:schemeClr val="bg1"/>
                </a:solidFill>
              </a:rPr>
              <a:t>3</a:t>
            </a:r>
            <a:r>
              <a:rPr lang="en-US">
                <a:solidFill>
                  <a:schemeClr val="bg1"/>
                </a:solidFill>
              </a:rPr>
              <a:t>/s</a:t>
            </a:r>
          </a:p>
          <a:p>
            <a:pPr lvl="2"/>
            <a:r>
              <a:rPr lang="en-US">
                <a:solidFill>
                  <a:schemeClr val="bg1"/>
                </a:solidFill>
              </a:rPr>
              <a:t>Net flow = 46 m</a:t>
            </a:r>
            <a:r>
              <a:rPr lang="en-US" baseline="30000">
                <a:solidFill>
                  <a:schemeClr val="bg1"/>
                </a:solidFill>
              </a:rPr>
              <a:t>3</a:t>
            </a:r>
            <a:r>
              <a:rPr lang="en-US">
                <a:solidFill>
                  <a:schemeClr val="bg1"/>
                </a:solidFill>
              </a:rPr>
              <a:t>/s</a:t>
            </a:r>
          </a:p>
          <a:p>
            <a:pPr lvl="2"/>
            <a:r>
              <a:rPr lang="en-US">
                <a:solidFill>
                  <a:schemeClr val="bg1"/>
                </a:solidFill>
              </a:rPr>
              <a:t>HOR barrier</a:t>
            </a:r>
          </a:p>
          <a:p>
            <a:pPr lvl="1"/>
            <a:r>
              <a:rPr lang="en-US">
                <a:solidFill>
                  <a:schemeClr val="bg1"/>
                </a:solidFill>
              </a:rPr>
              <a:t>During daytime at study-wide means of other covariates:</a:t>
            </a:r>
          </a:p>
          <a:p>
            <a:pPr lvl="2"/>
            <a:r>
              <a:rPr lang="en-US">
                <a:solidFill>
                  <a:schemeClr val="bg1"/>
                </a:solidFill>
              </a:rPr>
              <a:t>Fork length = 251 mm</a:t>
            </a:r>
          </a:p>
          <a:p>
            <a:pPr lvl="2"/>
            <a:r>
              <a:rPr lang="en-US">
                <a:solidFill>
                  <a:schemeClr val="bg1"/>
                </a:solidFill>
              </a:rPr>
              <a:t>Tidal flow = 99 m</a:t>
            </a:r>
            <a:r>
              <a:rPr lang="en-US" baseline="30000">
                <a:solidFill>
                  <a:schemeClr val="bg1"/>
                </a:solidFill>
              </a:rPr>
              <a:t>3</a:t>
            </a:r>
            <a:r>
              <a:rPr lang="en-US">
                <a:solidFill>
                  <a:schemeClr val="bg1"/>
                </a:solidFill>
              </a:rPr>
              <a:t>/s</a:t>
            </a:r>
          </a:p>
          <a:p>
            <a:pPr lvl="2"/>
            <a:r>
              <a:rPr lang="en-US">
                <a:solidFill>
                  <a:schemeClr val="bg1"/>
                </a:solidFill>
              </a:rPr>
              <a:t>SJR flow proportion = 0.7</a:t>
            </a:r>
          </a:p>
          <a:p>
            <a:pPr lvl="2"/>
            <a:r>
              <a:rPr lang="en-US">
                <a:solidFill>
                  <a:schemeClr val="bg1"/>
                </a:solidFill>
              </a:rPr>
              <a:t>CVP exports = 45 m</a:t>
            </a:r>
            <a:r>
              <a:rPr lang="en-US" baseline="30000">
                <a:solidFill>
                  <a:schemeClr val="bg1"/>
                </a:solidFill>
              </a:rPr>
              <a:t>3</a:t>
            </a:r>
            <a:r>
              <a:rPr lang="en-US">
                <a:solidFill>
                  <a:schemeClr val="bg1"/>
                </a:solidFill>
              </a:rPr>
              <a:t>/s</a:t>
            </a:r>
          </a:p>
          <a:p>
            <a:pPr lvl="2"/>
            <a:r>
              <a:rPr lang="en-US">
                <a:solidFill>
                  <a:schemeClr val="bg1"/>
                </a:solidFill>
              </a:rPr>
              <a:t>SWP exports = 50 m</a:t>
            </a:r>
            <a:r>
              <a:rPr lang="en-US" baseline="30000">
                <a:solidFill>
                  <a:schemeClr val="bg1"/>
                </a:solidFill>
              </a:rPr>
              <a:t>3</a:t>
            </a:r>
            <a:r>
              <a:rPr lang="en-US">
                <a:solidFill>
                  <a:schemeClr val="bg1"/>
                </a:solidFill>
              </a:rPr>
              <a:t>/s</a:t>
            </a:r>
          </a:p>
        </p:txBody>
      </p:sp>
      <p:pic>
        <p:nvPicPr>
          <p:cNvPr id="6" name="Content Placeholder 5" descr="Graph of Turn Cut Junction predicted probability of using SJR route.">
            <a:extLst>
              <a:ext uri="{FF2B5EF4-FFF2-40B4-BE49-F238E27FC236}">
                <a16:creationId xmlns:a16="http://schemas.microsoft.com/office/drawing/2014/main" id="{8FC6EAD1-1A5C-FFF3-9FC6-C566EEE870E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791522" y="1492369"/>
            <a:ext cx="6489818" cy="3893891"/>
          </a:xfrm>
          <a:prstGeom prst="rect">
            <a:avLst/>
          </a:prstGeom>
        </p:spPr>
      </p:pic>
      <p:pic>
        <p:nvPicPr>
          <p:cNvPr id="3" name="Picture Placeholder 6" descr="Small image of Delta map showing Turner Cut location.">
            <a:extLst>
              <a:ext uri="{FF2B5EF4-FFF2-40B4-BE49-F238E27FC236}">
                <a16:creationId xmlns:a16="http://schemas.microsoft.com/office/drawing/2014/main" id="{4CF1648A-F648-A043-8196-A880526AB14C}"/>
              </a:ext>
            </a:extLst>
          </p:cNvPr>
          <p:cNvPicPr>
            <a:picLocks noChangeAspect="1"/>
          </p:cNvPicPr>
          <p:nvPr/>
        </p:nvPicPr>
        <p:blipFill>
          <a:blip r:embed="rId4">
            <a:extLst>
              <a:ext uri="{28A0092B-C50C-407E-A947-70E740481C1C}">
                <a14:useLocalDpi xmlns:a14="http://schemas.microsoft.com/office/drawing/2010/main" val="0"/>
              </a:ext>
            </a:extLst>
          </a:blip>
          <a:srcRect l="34179" t="15486" r="29309" b="60151"/>
          <a:stretch>
            <a:fillRect/>
          </a:stretch>
        </p:blipFill>
        <p:spPr>
          <a:xfrm>
            <a:off x="10737027" y="111776"/>
            <a:ext cx="1371600" cy="1097280"/>
          </a:xfrm>
          <a:prstGeom prst="rect">
            <a:avLst/>
          </a:prstGeom>
          <a:noFill/>
          <a:ln>
            <a:solidFill>
              <a:schemeClr val="accent1"/>
            </a:solidFill>
          </a:ln>
        </p:spPr>
      </p:pic>
      <p:sp>
        <p:nvSpPr>
          <p:cNvPr id="4" name="TextBox 3">
            <a:extLst>
              <a:ext uri="{FF2B5EF4-FFF2-40B4-BE49-F238E27FC236}">
                <a16:creationId xmlns:a16="http://schemas.microsoft.com/office/drawing/2014/main" id="{A97E38BA-8BA4-0EB9-01C1-5D15C4862DC6}"/>
              </a:ext>
            </a:extLst>
          </p:cNvPr>
          <p:cNvSpPr txBox="1"/>
          <p:nvPr/>
        </p:nvSpPr>
        <p:spPr>
          <a:xfrm>
            <a:off x="10789121" y="5669573"/>
            <a:ext cx="1016000" cy="338554"/>
          </a:xfrm>
          <a:prstGeom prst="rect">
            <a:avLst/>
          </a:prstGeom>
          <a:noFill/>
        </p:spPr>
        <p:txBody>
          <a:bodyPr wrap="square" rtlCol="0">
            <a:spAutoFit/>
          </a:bodyPr>
          <a:lstStyle/>
          <a:p>
            <a:r>
              <a:rPr lang="en-US" sz="1600"/>
              <a:t>4,414 </a:t>
            </a:r>
            <a:r>
              <a:rPr lang="en-US" sz="1600" err="1"/>
              <a:t>cfs</a:t>
            </a:r>
            <a:endParaRPr lang="en-US" sz="1600"/>
          </a:p>
        </p:txBody>
      </p:sp>
      <p:cxnSp>
        <p:nvCxnSpPr>
          <p:cNvPr id="5" name="Straight Arrow Connector 4">
            <a:extLst>
              <a:ext uri="{FF2B5EF4-FFF2-40B4-BE49-F238E27FC236}">
                <a16:creationId xmlns:a16="http://schemas.microsoft.com/office/drawing/2014/main" id="{D02695E8-B9C6-7E75-8A95-9BE1942B93AA}"/>
              </a:ext>
            </a:extLst>
          </p:cNvPr>
          <p:cNvCxnSpPr>
            <a:cxnSpLocks/>
            <a:stCxn id="4" idx="0"/>
          </p:cNvCxnSpPr>
          <p:nvPr/>
        </p:nvCxnSpPr>
        <p:spPr>
          <a:xfrm flipH="1" flipV="1">
            <a:off x="11218333" y="4749800"/>
            <a:ext cx="78788" cy="919773"/>
          </a:xfrm>
          <a:prstGeom prst="straightConnector1">
            <a:avLst/>
          </a:prstGeom>
          <a:ln>
            <a:solidFill>
              <a:schemeClr val="accent1">
                <a:lumMod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25286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26E6E-0C7B-FB40-D8D4-B0A2D9F3EEE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1EC798F-61B5-D767-7561-B64DF0B5E0F8}"/>
              </a:ext>
            </a:extLst>
          </p:cNvPr>
          <p:cNvSpPr>
            <a:spLocks noGrp="1"/>
          </p:cNvSpPr>
          <p:nvPr>
            <p:ph type="title"/>
          </p:nvPr>
        </p:nvSpPr>
        <p:spPr/>
        <p:txBody>
          <a:bodyPr>
            <a:normAutofit/>
          </a:bodyPr>
          <a:lstStyle/>
          <a:p>
            <a:r>
              <a:rPr lang="en-US" sz="3200" b="1"/>
              <a:t>Turner Cut – Hindcast</a:t>
            </a:r>
          </a:p>
        </p:txBody>
      </p:sp>
      <p:sp>
        <p:nvSpPr>
          <p:cNvPr id="7" name="Text Placeholder 6">
            <a:extLst>
              <a:ext uri="{FF2B5EF4-FFF2-40B4-BE49-F238E27FC236}">
                <a16:creationId xmlns:a16="http://schemas.microsoft.com/office/drawing/2014/main" id="{ACE11857-2FBB-EAB5-25AA-52F243B3D046}"/>
              </a:ext>
            </a:extLst>
          </p:cNvPr>
          <p:cNvSpPr>
            <a:spLocks noGrp="1"/>
          </p:cNvSpPr>
          <p:nvPr>
            <p:ph type="body" idx="1"/>
          </p:nvPr>
        </p:nvSpPr>
        <p:spPr/>
        <p:txBody>
          <a:bodyPr/>
          <a:lstStyle/>
          <a:p>
            <a:r>
              <a:rPr lang="en-US"/>
              <a:t>May 2011 – Wet year</a:t>
            </a:r>
          </a:p>
        </p:txBody>
      </p:sp>
      <p:pic>
        <p:nvPicPr>
          <p:cNvPr id="12" name="Content Placeholder 11" descr="Graph of May 2011 &quot;wet year&quot; at Turn Cut Junction.">
            <a:extLst>
              <a:ext uri="{FF2B5EF4-FFF2-40B4-BE49-F238E27FC236}">
                <a16:creationId xmlns:a16="http://schemas.microsoft.com/office/drawing/2014/main" id="{2849D9CF-8B49-0DA5-318B-7EC6E8CEB98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a:stretch/>
        </p:blipFill>
        <p:spPr>
          <a:xfrm>
            <a:off x="705255" y="2925763"/>
            <a:ext cx="4354277" cy="3585875"/>
          </a:xfrm>
        </p:spPr>
      </p:pic>
      <p:sp>
        <p:nvSpPr>
          <p:cNvPr id="9" name="Text Placeholder 8">
            <a:extLst>
              <a:ext uri="{FF2B5EF4-FFF2-40B4-BE49-F238E27FC236}">
                <a16:creationId xmlns:a16="http://schemas.microsoft.com/office/drawing/2014/main" id="{D6150C0B-5FBD-54E7-70A5-AD342028A65F}"/>
              </a:ext>
            </a:extLst>
          </p:cNvPr>
          <p:cNvSpPr>
            <a:spLocks noGrp="1"/>
          </p:cNvSpPr>
          <p:nvPr>
            <p:ph type="body" sz="quarter" idx="3"/>
          </p:nvPr>
        </p:nvSpPr>
        <p:spPr/>
        <p:txBody>
          <a:bodyPr/>
          <a:lstStyle/>
          <a:p>
            <a:r>
              <a:rPr lang="en-US"/>
              <a:t>April 2015 – Critically Dry Year</a:t>
            </a:r>
          </a:p>
        </p:txBody>
      </p:sp>
      <p:pic>
        <p:nvPicPr>
          <p:cNvPr id="14" name="Content Placeholder 13" descr="Graph of April 2015 &quot;critically dry year&quot; at Turner Cut Junction.">
            <a:extLst>
              <a:ext uri="{FF2B5EF4-FFF2-40B4-BE49-F238E27FC236}">
                <a16:creationId xmlns:a16="http://schemas.microsoft.com/office/drawing/2014/main" id="{F7848EC0-04CD-1CBE-8564-983834E7F0A9}"/>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rcRect/>
          <a:stretch/>
        </p:blipFill>
        <p:spPr>
          <a:xfrm>
            <a:off x="6337572" y="2925764"/>
            <a:ext cx="4352553" cy="3584455"/>
          </a:xfrm>
        </p:spPr>
      </p:pic>
      <p:pic>
        <p:nvPicPr>
          <p:cNvPr id="6" name="Picture Placeholder 6" descr="Small image of Delta map showing Turner Cut location.">
            <a:extLst>
              <a:ext uri="{FF2B5EF4-FFF2-40B4-BE49-F238E27FC236}">
                <a16:creationId xmlns:a16="http://schemas.microsoft.com/office/drawing/2014/main" id="{D6A3047B-13BB-3F24-E5B5-7EECB433D14F}"/>
              </a:ext>
            </a:extLst>
          </p:cNvPr>
          <p:cNvPicPr>
            <a:picLocks noChangeAspect="1"/>
          </p:cNvPicPr>
          <p:nvPr/>
        </p:nvPicPr>
        <p:blipFill>
          <a:blip r:embed="rId5">
            <a:extLst>
              <a:ext uri="{28A0092B-C50C-407E-A947-70E740481C1C}">
                <a14:useLocalDpi xmlns:a14="http://schemas.microsoft.com/office/drawing/2010/main" val="0"/>
              </a:ext>
            </a:extLst>
          </a:blip>
          <a:srcRect l="34179" t="15486" r="29309" b="60151"/>
          <a:stretch>
            <a:fillRect/>
          </a:stretch>
        </p:blipFill>
        <p:spPr>
          <a:xfrm>
            <a:off x="10737027" y="111776"/>
            <a:ext cx="1371600" cy="1097280"/>
          </a:xfrm>
          <a:prstGeom prst="rect">
            <a:avLst/>
          </a:prstGeom>
          <a:noFill/>
          <a:ln>
            <a:solidFill>
              <a:schemeClr val="accent1"/>
            </a:solidFill>
          </a:ln>
        </p:spPr>
      </p:pic>
    </p:spTree>
    <p:extLst>
      <p:ext uri="{BB962C8B-B14F-4D97-AF65-F5344CB8AC3E}">
        <p14:creationId xmlns:p14="http://schemas.microsoft.com/office/powerpoint/2010/main" val="8218180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35198A8-E044-48D6-B6AB-DDEB73349E9C}"/>
            </a:ext>
          </a:extLst>
        </p:cNvPr>
        <p:cNvGrpSpPr/>
        <p:nvPr/>
      </p:nvGrpSpPr>
      <p:grpSpPr>
        <a:xfrm>
          <a:off x="0" y="0"/>
          <a:ext cx="0" cy="0"/>
          <a:chOff x="0" y="0"/>
          <a:chExt cx="0" cy="0"/>
        </a:xfrm>
      </p:grpSpPr>
      <p:sp>
        <p:nvSpPr>
          <p:cNvPr id="17" name="Rectangle 16">
            <a:extLst>
              <a:ext uri="{FF2B5EF4-FFF2-40B4-BE49-F238E27FC236}">
                <a16:creationId xmlns:a16="http://schemas.microsoft.com/office/drawing/2014/main" id="{848D5491-CFF9-186E-51CB-ED7103BDE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224EDA2D-D1CF-C435-F592-9FBE7429E0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8B4D2818-1834-6D03-3EE5-B7352FFEA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9B3C2679-106F-E84D-2672-9C36E768C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Rectangle 24">
            <a:extLst>
              <a:ext uri="{FF2B5EF4-FFF2-40B4-BE49-F238E27FC236}">
                <a16:creationId xmlns:a16="http://schemas.microsoft.com/office/drawing/2014/main" id="{2F3BD94E-0C85-B0FE-E805-3C0AAAFF8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
            <a:ext cx="12192000" cy="63093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AF2ACF79-45BA-65A5-AF67-87A133DFB4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614407"/>
            <a:ext cx="7507794"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435683F5-CA47-16C8-2595-9AC79A001DEE}"/>
              </a:ext>
            </a:extLst>
          </p:cNvPr>
          <p:cNvSpPr>
            <a:spLocks noGrp="1"/>
          </p:cNvSpPr>
          <p:nvPr>
            <p:ph type="title"/>
          </p:nvPr>
        </p:nvSpPr>
        <p:spPr>
          <a:xfrm>
            <a:off x="4401850" y="702156"/>
            <a:ext cx="7208958" cy="1013800"/>
          </a:xfrm>
        </p:spPr>
        <p:txBody>
          <a:bodyPr vert="horz" lIns="91440" tIns="45720" rIns="91440" bIns="45720" rtlCol="0" anchor="b">
            <a:normAutofit/>
          </a:bodyPr>
          <a:lstStyle/>
          <a:p>
            <a:r>
              <a:rPr lang="en-US" sz="3200" b="1"/>
              <a:t>Turner Cut – Hindcast</a:t>
            </a:r>
          </a:p>
        </p:txBody>
      </p:sp>
      <p:pic>
        <p:nvPicPr>
          <p:cNvPr id="12" name="Content Placeholder 4" descr="Graph of May 2011 &quot;wet year&quot; at Turn Cut Junction.">
            <a:extLst>
              <a:ext uri="{FF2B5EF4-FFF2-40B4-BE49-F238E27FC236}">
                <a16:creationId xmlns:a16="http://schemas.microsoft.com/office/drawing/2014/main" id="{A6D785D0-3913-C066-A88C-66C041F31AA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65986" y="707578"/>
            <a:ext cx="3264414" cy="2688341"/>
          </a:xfrm>
          <a:prstGeom prst="rect">
            <a:avLst/>
          </a:prstGeom>
        </p:spPr>
      </p:pic>
      <p:sp>
        <p:nvSpPr>
          <p:cNvPr id="29" name="Rectangle 28">
            <a:extLst>
              <a:ext uri="{FF2B5EF4-FFF2-40B4-BE49-F238E27FC236}">
                <a16:creationId xmlns:a16="http://schemas.microsoft.com/office/drawing/2014/main" id="{3E598EB0-1903-93AE-37EB-D15A32489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391" y="641102"/>
            <a:ext cx="3695019" cy="282703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Graph of April 2015 &quot;critically dry year&quot; at Turner Cut Junction.">
            <a:extLst>
              <a:ext uri="{FF2B5EF4-FFF2-40B4-BE49-F238E27FC236}">
                <a16:creationId xmlns:a16="http://schemas.microsoft.com/office/drawing/2014/main" id="{05B89A81-3AE9-5AAE-9CA7-CA28D71D4300}"/>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rcRect/>
          <a:stretch/>
        </p:blipFill>
        <p:spPr>
          <a:xfrm>
            <a:off x="665986" y="3696370"/>
            <a:ext cx="3264415" cy="2688341"/>
          </a:xfrm>
          <a:prstGeom prst="rect">
            <a:avLst/>
          </a:prstGeom>
        </p:spPr>
      </p:pic>
      <p:sp>
        <p:nvSpPr>
          <p:cNvPr id="31" name="Rectangle 30">
            <a:extLst>
              <a:ext uri="{FF2B5EF4-FFF2-40B4-BE49-F238E27FC236}">
                <a16:creationId xmlns:a16="http://schemas.microsoft.com/office/drawing/2014/main" id="{E30534F4-809E-0251-FBD3-71D4BB7F68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134" y="3557674"/>
            <a:ext cx="3695019" cy="282703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Content Placeholder 9">
            <a:extLst>
              <a:ext uri="{FF2B5EF4-FFF2-40B4-BE49-F238E27FC236}">
                <a16:creationId xmlns:a16="http://schemas.microsoft.com/office/drawing/2014/main" id="{2A8922BB-E98B-7F3E-B420-3A7E46871C0C}"/>
              </a:ext>
            </a:extLst>
          </p:cNvPr>
          <p:cNvSpPr>
            <a:spLocks noGrp="1"/>
          </p:cNvSpPr>
          <p:nvPr>
            <p:ph sz="half" idx="2"/>
          </p:nvPr>
        </p:nvSpPr>
        <p:spPr>
          <a:xfrm>
            <a:off x="4401849" y="2180496"/>
            <a:ext cx="7208957" cy="4045683"/>
          </a:xfrm>
        </p:spPr>
        <p:txBody>
          <a:bodyPr vert="horz" lIns="91440" tIns="45720" rIns="91440" bIns="45720" rtlCol="0" anchor="ctr">
            <a:normAutofit lnSpcReduction="10000"/>
          </a:bodyPr>
          <a:lstStyle/>
          <a:p>
            <a:r>
              <a:rPr lang="en-US" sz="2000" dirty="0"/>
              <a:t>Management model missed </a:t>
            </a:r>
            <a:r>
              <a:rPr lang="en-US" sz="2000" dirty="0" err="1"/>
              <a:t>subdaily</a:t>
            </a:r>
            <a:r>
              <a:rPr lang="en-US" sz="2000" dirty="0"/>
              <a:t> fluctuations in route usage (tides) compared to Combined model</a:t>
            </a:r>
          </a:p>
          <a:p>
            <a:r>
              <a:rPr lang="en-US" sz="2000" dirty="0"/>
              <a:t>Local model is more like Combined model</a:t>
            </a:r>
          </a:p>
          <a:p>
            <a:pPr lvl="1"/>
            <a:r>
              <a:rPr lang="en-US" sz="1800" dirty="0"/>
              <a:t>Wet year: can overestimate mainstem usage</a:t>
            </a:r>
          </a:p>
          <a:p>
            <a:pPr lvl="1"/>
            <a:r>
              <a:rPr lang="en-US" sz="1800" dirty="0"/>
              <a:t>Critically dry year: underestimates mainstem usage</a:t>
            </a:r>
          </a:p>
          <a:p>
            <a:pPr lvl="1"/>
            <a:r>
              <a:rPr lang="en-US" sz="1800" dirty="0"/>
              <a:t>Differences are smaller than for Management model</a:t>
            </a:r>
          </a:p>
          <a:p>
            <a:r>
              <a:rPr lang="en-US" sz="2000" dirty="0"/>
              <a:t>Model predictive ability:</a:t>
            </a:r>
          </a:p>
          <a:p>
            <a:pPr lvl="1"/>
            <a:r>
              <a:rPr lang="en-US" sz="1800" dirty="0"/>
              <a:t>AUC = 0.624 for Management model (poor predictive ability)</a:t>
            </a:r>
          </a:p>
          <a:p>
            <a:pPr lvl="1"/>
            <a:r>
              <a:rPr lang="en-US" sz="1800" dirty="0"/>
              <a:t>AUC = 0.863 for Local model (excellent predictive ability)</a:t>
            </a:r>
          </a:p>
          <a:p>
            <a:pPr lvl="1"/>
            <a:r>
              <a:rPr lang="en-US" sz="1800" dirty="0"/>
              <a:t>AUC = 0.864 for Combined model (excellent predictive ability)</a:t>
            </a:r>
          </a:p>
          <a:p>
            <a:pPr lvl="1"/>
            <a:endParaRPr lang="en-US" dirty="0"/>
          </a:p>
        </p:txBody>
      </p:sp>
      <p:pic>
        <p:nvPicPr>
          <p:cNvPr id="2" name="Picture Placeholder 6" descr="Small image of Delta map showing Turner Cut location.">
            <a:extLst>
              <a:ext uri="{FF2B5EF4-FFF2-40B4-BE49-F238E27FC236}">
                <a16:creationId xmlns:a16="http://schemas.microsoft.com/office/drawing/2014/main" id="{C4AACE9C-F3BB-B38B-0BAF-EAC3B01BF2FA}"/>
              </a:ext>
            </a:extLst>
          </p:cNvPr>
          <p:cNvPicPr>
            <a:picLocks noChangeAspect="1"/>
          </p:cNvPicPr>
          <p:nvPr/>
        </p:nvPicPr>
        <p:blipFill>
          <a:blip r:embed="rId5">
            <a:extLst>
              <a:ext uri="{28A0092B-C50C-407E-A947-70E740481C1C}">
                <a14:useLocalDpi xmlns:a14="http://schemas.microsoft.com/office/drawing/2010/main" val="0"/>
              </a:ext>
            </a:extLst>
          </a:blip>
          <a:srcRect l="34179" t="15486" r="29309" b="60151"/>
          <a:stretch>
            <a:fillRect/>
          </a:stretch>
        </p:blipFill>
        <p:spPr>
          <a:xfrm>
            <a:off x="10737027" y="111776"/>
            <a:ext cx="1371600" cy="1097280"/>
          </a:xfrm>
          <a:prstGeom prst="rect">
            <a:avLst/>
          </a:prstGeom>
          <a:noFill/>
          <a:ln>
            <a:solidFill>
              <a:schemeClr val="accent1"/>
            </a:solidFill>
          </a:ln>
        </p:spPr>
      </p:pic>
    </p:spTree>
    <p:extLst>
      <p:ext uri="{BB962C8B-B14F-4D97-AF65-F5344CB8AC3E}">
        <p14:creationId xmlns:p14="http://schemas.microsoft.com/office/powerpoint/2010/main" val="75834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F20CF4-1A68-CF6A-1ACE-5BE7CC0637F5}"/>
            </a:ext>
          </a:extLst>
        </p:cNvPr>
        <p:cNvGrpSpPr/>
        <p:nvPr/>
      </p:nvGrpSpPr>
      <p:grpSpPr>
        <a:xfrm>
          <a:off x="0" y="0"/>
          <a:ext cx="0" cy="0"/>
          <a:chOff x="0" y="0"/>
          <a:chExt cx="0" cy="0"/>
        </a:xfrm>
      </p:grpSpPr>
      <p:sp>
        <p:nvSpPr>
          <p:cNvPr id="7" name="Text Placeholder 5">
            <a:extLst>
              <a:ext uri="{FF2B5EF4-FFF2-40B4-BE49-F238E27FC236}">
                <a16:creationId xmlns:a16="http://schemas.microsoft.com/office/drawing/2014/main" id="{5D9756D1-EA82-41B9-08E6-8D25BCAC69B1}"/>
              </a:ext>
            </a:extLst>
          </p:cNvPr>
          <p:cNvSpPr>
            <a:spLocks noGrp="1"/>
          </p:cNvSpPr>
          <p:nvPr>
            <p:ph type="body" sz="quarter" idx="3"/>
          </p:nvPr>
        </p:nvSpPr>
        <p:spPr>
          <a:xfrm>
            <a:off x="6523735" y="2250892"/>
            <a:ext cx="5087073" cy="553373"/>
          </a:xfrm>
        </p:spPr>
        <p:txBody>
          <a:bodyPr/>
          <a:lstStyle/>
          <a:p>
            <a:r>
              <a:rPr lang="en-US"/>
              <a:t>What we found</a:t>
            </a:r>
          </a:p>
        </p:txBody>
      </p:sp>
      <p:pic>
        <p:nvPicPr>
          <p:cNvPr id="9" name="Content Placeholder 8" descr="Graph of variables at Turner Cut Junction highlighting net flow, SJR flow proportion, and tidal flow.">
            <a:extLst>
              <a:ext uri="{FF2B5EF4-FFF2-40B4-BE49-F238E27FC236}">
                <a16:creationId xmlns:a16="http://schemas.microsoft.com/office/drawing/2014/main" id="{F6910890-28F5-177A-FB42-1C0DF8DCC5EF}"/>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rcRect r="-2231"/>
          <a:stretch>
            <a:fillRect/>
          </a:stretch>
        </p:blipFill>
        <p:spPr>
          <a:xfrm>
            <a:off x="6610517" y="1332689"/>
            <a:ext cx="5394960" cy="5277256"/>
          </a:xfrm>
        </p:spPr>
      </p:pic>
      <p:sp>
        <p:nvSpPr>
          <p:cNvPr id="2" name="Title 1">
            <a:extLst>
              <a:ext uri="{FF2B5EF4-FFF2-40B4-BE49-F238E27FC236}">
                <a16:creationId xmlns:a16="http://schemas.microsoft.com/office/drawing/2014/main" id="{FAF73699-C72A-C684-C06A-4C63461EA60D}"/>
              </a:ext>
            </a:extLst>
          </p:cNvPr>
          <p:cNvSpPr>
            <a:spLocks noGrp="1"/>
          </p:cNvSpPr>
          <p:nvPr>
            <p:ph type="title"/>
          </p:nvPr>
        </p:nvSpPr>
        <p:spPr/>
        <p:txBody>
          <a:bodyPr>
            <a:normAutofit/>
          </a:bodyPr>
          <a:lstStyle/>
          <a:p>
            <a:r>
              <a:rPr lang="en-US" sz="3200" b="1"/>
              <a:t>Hypothesis 1: Fish follow flow</a:t>
            </a:r>
          </a:p>
        </p:txBody>
      </p:sp>
      <p:sp>
        <p:nvSpPr>
          <p:cNvPr id="5" name="Text Placeholder 4">
            <a:extLst>
              <a:ext uri="{FF2B5EF4-FFF2-40B4-BE49-F238E27FC236}">
                <a16:creationId xmlns:a16="http://schemas.microsoft.com/office/drawing/2014/main" id="{75496C10-62D7-B7E4-7F5E-9AC6D8F67122}"/>
              </a:ext>
            </a:extLst>
          </p:cNvPr>
          <p:cNvSpPr>
            <a:spLocks noGrp="1"/>
          </p:cNvSpPr>
          <p:nvPr>
            <p:ph type="body" idx="1"/>
          </p:nvPr>
        </p:nvSpPr>
        <p:spPr/>
        <p:txBody>
          <a:bodyPr/>
          <a:lstStyle/>
          <a:p>
            <a:r>
              <a:rPr lang="en-US"/>
              <a:t>What we expected to find</a:t>
            </a:r>
          </a:p>
        </p:txBody>
      </p:sp>
      <p:sp>
        <p:nvSpPr>
          <p:cNvPr id="3" name="Content Placeholder 2">
            <a:extLst>
              <a:ext uri="{FF2B5EF4-FFF2-40B4-BE49-F238E27FC236}">
                <a16:creationId xmlns:a16="http://schemas.microsoft.com/office/drawing/2014/main" id="{B6DC4191-10BB-4C3C-0CAC-DE3326885697}"/>
              </a:ext>
            </a:extLst>
          </p:cNvPr>
          <p:cNvSpPr>
            <a:spLocks noGrp="1"/>
          </p:cNvSpPr>
          <p:nvPr>
            <p:ph sz="half" idx="2"/>
          </p:nvPr>
        </p:nvSpPr>
        <p:spPr/>
        <p:txBody>
          <a:bodyPr>
            <a:normAutofit fontScale="77500" lnSpcReduction="20000"/>
          </a:bodyPr>
          <a:lstStyle/>
          <a:p>
            <a:pPr marL="685800" indent="-457200">
              <a:buFont typeface="Wingdings" panose="05000000000000000000" pitchFamily="2" charset="2"/>
              <a:buChar char="§"/>
            </a:pPr>
            <a:r>
              <a:rPr lang="en-US" sz="2800"/>
              <a:t>Steelhead smolts’ routing is determined mostly by localized flow conditions</a:t>
            </a:r>
          </a:p>
          <a:p>
            <a:pPr marL="685800" indent="-457200">
              <a:buFont typeface="Wingdings" panose="05000000000000000000" pitchFamily="2" charset="2"/>
              <a:buChar char="§"/>
            </a:pPr>
            <a:r>
              <a:rPr lang="en-US" sz="2800"/>
              <a:t>Smolts are more likely to select mainstem route when:</a:t>
            </a:r>
          </a:p>
          <a:p>
            <a:pPr marL="1028700" lvl="1" indent="-342900">
              <a:buFont typeface="Wingdings" panose="05000000000000000000" pitchFamily="2" charset="2"/>
              <a:buChar char="§"/>
            </a:pPr>
            <a:r>
              <a:rPr lang="en-US" sz="2400"/>
              <a:t>Flow proportion is higher in mainstem</a:t>
            </a:r>
          </a:p>
          <a:p>
            <a:pPr marL="1028700" lvl="1" indent="-342900">
              <a:buFont typeface="Wingdings" panose="05000000000000000000" pitchFamily="2" charset="2"/>
              <a:buChar char="§"/>
            </a:pPr>
            <a:r>
              <a:rPr lang="en-US" sz="2400"/>
              <a:t>Net flow entering junction from upstream is higher</a:t>
            </a:r>
          </a:p>
          <a:p>
            <a:pPr marL="1028700" lvl="1" indent="-342900">
              <a:buFont typeface="Wingdings" panose="05000000000000000000" pitchFamily="2" charset="2"/>
              <a:buChar char="§"/>
            </a:pPr>
            <a:r>
              <a:rPr lang="en-US" sz="2400"/>
              <a:t>On ebb tide</a:t>
            </a:r>
          </a:p>
          <a:p>
            <a:endParaRPr lang="en-US"/>
          </a:p>
        </p:txBody>
      </p:sp>
      <p:grpSp>
        <p:nvGrpSpPr>
          <p:cNvPr id="11" name="Group 10">
            <a:extLst>
              <a:ext uri="{FF2B5EF4-FFF2-40B4-BE49-F238E27FC236}">
                <a16:creationId xmlns:a16="http://schemas.microsoft.com/office/drawing/2014/main" id="{6CCCF7F1-3C4E-829C-B70E-3899D843AC78}"/>
              </a:ext>
            </a:extLst>
          </p:cNvPr>
          <p:cNvGrpSpPr/>
          <p:nvPr/>
        </p:nvGrpSpPr>
        <p:grpSpPr>
          <a:xfrm>
            <a:off x="5806941" y="3060894"/>
            <a:ext cx="5900296" cy="3067448"/>
            <a:chOff x="5806941" y="3060894"/>
            <a:chExt cx="5900296" cy="3067448"/>
          </a:xfrm>
        </p:grpSpPr>
        <p:sp>
          <p:nvSpPr>
            <p:cNvPr id="10" name="Rectangle 9" descr="Red Box">
              <a:extLst>
                <a:ext uri="{FF2B5EF4-FFF2-40B4-BE49-F238E27FC236}">
                  <a16:creationId xmlns:a16="http://schemas.microsoft.com/office/drawing/2014/main" id="{E8F4676E-B6C8-4753-89BF-D5DE2BE2C7D5}"/>
                </a:ext>
              </a:extLst>
            </p:cNvPr>
            <p:cNvSpPr/>
            <p:nvPr/>
          </p:nvSpPr>
          <p:spPr>
            <a:xfrm>
              <a:off x="7095483" y="4633012"/>
              <a:ext cx="4611754" cy="1495330"/>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11" descr="Checkmark with solid fill">
              <a:extLst>
                <a:ext uri="{FF2B5EF4-FFF2-40B4-BE49-F238E27FC236}">
                  <a16:creationId xmlns:a16="http://schemas.microsoft.com/office/drawing/2014/main" id="{2F3D7542-19B0-8731-7A23-248D4CC910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06941" y="3060894"/>
              <a:ext cx="478920" cy="478920"/>
            </a:xfrm>
            <a:prstGeom prst="rect">
              <a:avLst/>
            </a:prstGeom>
          </p:spPr>
        </p:pic>
      </p:grpSp>
      <p:pic>
        <p:nvPicPr>
          <p:cNvPr id="17" name="Graphic 16" descr="Checkmark with solid fill">
            <a:extLst>
              <a:ext uri="{FF2B5EF4-FFF2-40B4-BE49-F238E27FC236}">
                <a16:creationId xmlns:a16="http://schemas.microsoft.com/office/drawing/2014/main" id="{470DF7AC-C7CC-EA2B-AA8B-0C844269865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11349" y="4154091"/>
            <a:ext cx="478920" cy="478920"/>
          </a:xfrm>
          <a:prstGeom prst="rect">
            <a:avLst/>
          </a:prstGeom>
        </p:spPr>
      </p:pic>
      <p:pic>
        <p:nvPicPr>
          <p:cNvPr id="18" name="Graphic 17" descr="Checkmark with solid fill">
            <a:extLst>
              <a:ext uri="{FF2B5EF4-FFF2-40B4-BE49-F238E27FC236}">
                <a16:creationId xmlns:a16="http://schemas.microsoft.com/office/drawing/2014/main" id="{005CF678-0CFF-40CE-51EE-00136BF9CF4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06941" y="4528394"/>
            <a:ext cx="478920" cy="478920"/>
          </a:xfrm>
          <a:prstGeom prst="rect">
            <a:avLst/>
          </a:prstGeom>
        </p:spPr>
      </p:pic>
      <p:sp>
        <p:nvSpPr>
          <p:cNvPr id="22" name="TextBox 21">
            <a:extLst>
              <a:ext uri="{FF2B5EF4-FFF2-40B4-BE49-F238E27FC236}">
                <a16:creationId xmlns:a16="http://schemas.microsoft.com/office/drawing/2014/main" id="{DCCD2F2F-244D-DBE2-3DF0-7D677EA6684D}"/>
              </a:ext>
            </a:extLst>
          </p:cNvPr>
          <p:cNvSpPr txBox="1"/>
          <p:nvPr/>
        </p:nvSpPr>
        <p:spPr>
          <a:xfrm>
            <a:off x="7504890" y="6376892"/>
            <a:ext cx="4377447" cy="369332"/>
          </a:xfrm>
          <a:prstGeom prst="rect">
            <a:avLst/>
          </a:prstGeom>
          <a:noFill/>
        </p:spPr>
        <p:txBody>
          <a:bodyPr wrap="square" rtlCol="0">
            <a:spAutoFit/>
          </a:bodyPr>
          <a:lstStyle/>
          <a:p>
            <a:r>
              <a:rPr lang="en-US" dirty="0"/>
              <a:t>Positive effect → more likely to stay in SJR</a:t>
            </a:r>
          </a:p>
        </p:txBody>
      </p:sp>
      <p:pic>
        <p:nvPicPr>
          <p:cNvPr id="4" name="Picture Placeholder 6" descr="Small image of Delta map showing Turner Cut location.">
            <a:extLst>
              <a:ext uri="{FF2B5EF4-FFF2-40B4-BE49-F238E27FC236}">
                <a16:creationId xmlns:a16="http://schemas.microsoft.com/office/drawing/2014/main" id="{48713F21-2A7D-782D-0CCF-CC17A1A33466}"/>
              </a:ext>
            </a:extLst>
          </p:cNvPr>
          <p:cNvPicPr>
            <a:picLocks noChangeAspect="1"/>
          </p:cNvPicPr>
          <p:nvPr/>
        </p:nvPicPr>
        <p:blipFill>
          <a:blip r:embed="rId6">
            <a:extLst>
              <a:ext uri="{28A0092B-C50C-407E-A947-70E740481C1C}">
                <a14:useLocalDpi xmlns:a14="http://schemas.microsoft.com/office/drawing/2010/main" val="0"/>
              </a:ext>
            </a:extLst>
          </a:blip>
          <a:srcRect l="34179" t="15486" r="29309" b="60151"/>
          <a:stretch>
            <a:fillRect/>
          </a:stretch>
        </p:blipFill>
        <p:spPr>
          <a:xfrm>
            <a:off x="10737027" y="111776"/>
            <a:ext cx="1371600" cy="1097280"/>
          </a:xfrm>
          <a:prstGeom prst="rect">
            <a:avLst/>
          </a:prstGeom>
          <a:noFill/>
          <a:ln>
            <a:solidFill>
              <a:schemeClr val="accent1"/>
            </a:solidFill>
          </a:ln>
        </p:spPr>
      </p:pic>
      <p:pic>
        <p:nvPicPr>
          <p:cNvPr id="6" name="Graphic 5" descr="Checkmark with solid fill">
            <a:extLst>
              <a:ext uri="{FF2B5EF4-FFF2-40B4-BE49-F238E27FC236}">
                <a16:creationId xmlns:a16="http://schemas.microsoft.com/office/drawing/2014/main" id="{0604C4D2-2469-13D5-42EC-87C39BC3C9A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038284" y="5118539"/>
            <a:ext cx="478920" cy="478920"/>
          </a:xfrm>
          <a:prstGeom prst="rect">
            <a:avLst/>
          </a:prstGeom>
        </p:spPr>
      </p:pic>
      <p:sp>
        <p:nvSpPr>
          <p:cNvPr id="8" name="TextBox 7">
            <a:extLst>
              <a:ext uri="{FF2B5EF4-FFF2-40B4-BE49-F238E27FC236}">
                <a16:creationId xmlns:a16="http://schemas.microsoft.com/office/drawing/2014/main" id="{9B3A7EC4-3ACD-D57A-7BE3-63E34A6882E7}"/>
              </a:ext>
            </a:extLst>
          </p:cNvPr>
          <p:cNvSpPr txBox="1"/>
          <p:nvPr/>
        </p:nvSpPr>
        <p:spPr>
          <a:xfrm>
            <a:off x="55599" y="43859"/>
            <a:ext cx="1274323" cy="369332"/>
          </a:xfrm>
          <a:prstGeom prst="rect">
            <a:avLst/>
          </a:prstGeom>
          <a:noFill/>
        </p:spPr>
        <p:txBody>
          <a:bodyPr wrap="square" rtlCol="0">
            <a:spAutoFit/>
          </a:bodyPr>
          <a:lstStyle/>
          <a:p>
            <a:r>
              <a:rPr lang="en-US"/>
              <a:t>Turner Cut</a:t>
            </a:r>
          </a:p>
        </p:txBody>
      </p:sp>
    </p:spTree>
    <p:extLst>
      <p:ext uri="{BB962C8B-B14F-4D97-AF65-F5344CB8AC3E}">
        <p14:creationId xmlns:p14="http://schemas.microsoft.com/office/powerpoint/2010/main" val="1279146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EC8247-5AD2-CA26-79FB-74EDD08020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29BCC7-89C7-A8A1-CB6F-2557CAE29A4A}"/>
              </a:ext>
            </a:extLst>
          </p:cNvPr>
          <p:cNvSpPr>
            <a:spLocks noGrp="1"/>
          </p:cNvSpPr>
          <p:nvPr>
            <p:ph type="title"/>
          </p:nvPr>
        </p:nvSpPr>
        <p:spPr>
          <a:xfrm>
            <a:off x="581193" y="729658"/>
            <a:ext cx="5907156" cy="988332"/>
          </a:xfrm>
        </p:spPr>
        <p:txBody>
          <a:bodyPr>
            <a:noAutofit/>
          </a:bodyPr>
          <a:lstStyle/>
          <a:p>
            <a:r>
              <a:rPr lang="en-US" sz="3200" b="1"/>
              <a:t>Hypothesis 2: Management metrics predict routing</a:t>
            </a:r>
          </a:p>
        </p:txBody>
      </p:sp>
      <p:sp>
        <p:nvSpPr>
          <p:cNvPr id="6" name="Text Placeholder 5">
            <a:extLst>
              <a:ext uri="{FF2B5EF4-FFF2-40B4-BE49-F238E27FC236}">
                <a16:creationId xmlns:a16="http://schemas.microsoft.com/office/drawing/2014/main" id="{F1953EEF-CF87-4E1B-763B-698FBC6F8357}"/>
              </a:ext>
            </a:extLst>
          </p:cNvPr>
          <p:cNvSpPr>
            <a:spLocks noGrp="1"/>
          </p:cNvSpPr>
          <p:nvPr>
            <p:ph type="body" idx="1"/>
          </p:nvPr>
        </p:nvSpPr>
        <p:spPr/>
        <p:txBody>
          <a:bodyPr/>
          <a:lstStyle/>
          <a:p>
            <a:r>
              <a:rPr lang="en-US"/>
              <a:t>What we expected to find</a:t>
            </a:r>
          </a:p>
        </p:txBody>
      </p:sp>
      <p:sp>
        <p:nvSpPr>
          <p:cNvPr id="3" name="Content Placeholder 2">
            <a:extLst>
              <a:ext uri="{FF2B5EF4-FFF2-40B4-BE49-F238E27FC236}">
                <a16:creationId xmlns:a16="http://schemas.microsoft.com/office/drawing/2014/main" id="{575E2E7D-3ECD-D9E8-EE37-1A8A564CE9C2}"/>
              </a:ext>
            </a:extLst>
          </p:cNvPr>
          <p:cNvSpPr>
            <a:spLocks noGrp="1"/>
          </p:cNvSpPr>
          <p:nvPr>
            <p:ph sz="half" idx="2"/>
          </p:nvPr>
        </p:nvSpPr>
        <p:spPr/>
        <p:txBody>
          <a:bodyPr>
            <a:normAutofit fontScale="85000" lnSpcReduction="20000"/>
          </a:bodyPr>
          <a:lstStyle/>
          <a:p>
            <a:r>
              <a:rPr lang="en-US" sz="2800"/>
              <a:t>Metrics used in water operations management can be used to predict routing at TCJ</a:t>
            </a:r>
          </a:p>
          <a:p>
            <a:r>
              <a:rPr lang="en-US" sz="2800"/>
              <a:t>Fish are more likely to enter the interior Delta when</a:t>
            </a:r>
          </a:p>
          <a:p>
            <a:pPr lvl="1"/>
            <a:r>
              <a:rPr lang="en-US" sz="2400"/>
              <a:t>Daily export rates are higher</a:t>
            </a:r>
          </a:p>
          <a:p>
            <a:pPr lvl="1"/>
            <a:r>
              <a:rPr lang="en-US" sz="2400"/>
              <a:t>Delta inflow is lower</a:t>
            </a:r>
          </a:p>
          <a:p>
            <a:pPr lvl="1"/>
            <a:r>
              <a:rPr lang="en-US" sz="2400"/>
              <a:t>I:E ratio is lower</a:t>
            </a:r>
          </a:p>
          <a:p>
            <a:endParaRPr lang="en-US"/>
          </a:p>
        </p:txBody>
      </p:sp>
      <p:sp>
        <p:nvSpPr>
          <p:cNvPr id="7" name="Text Placeholder 6">
            <a:extLst>
              <a:ext uri="{FF2B5EF4-FFF2-40B4-BE49-F238E27FC236}">
                <a16:creationId xmlns:a16="http://schemas.microsoft.com/office/drawing/2014/main" id="{7C7BB084-318A-DDAA-9AAE-A0D3DEBE572C}"/>
              </a:ext>
            </a:extLst>
          </p:cNvPr>
          <p:cNvSpPr>
            <a:spLocks noGrp="1"/>
          </p:cNvSpPr>
          <p:nvPr>
            <p:ph type="body" sz="quarter" idx="3"/>
          </p:nvPr>
        </p:nvSpPr>
        <p:spPr/>
        <p:txBody>
          <a:bodyPr/>
          <a:lstStyle/>
          <a:p>
            <a:r>
              <a:rPr lang="en-US">
                <a:solidFill>
                  <a:schemeClr val="bg1"/>
                </a:solidFill>
              </a:rPr>
              <a:t>What</a:t>
            </a:r>
            <a:r>
              <a:rPr lang="en-US"/>
              <a:t> we found</a:t>
            </a:r>
          </a:p>
        </p:txBody>
      </p:sp>
      <p:pic>
        <p:nvPicPr>
          <p:cNvPr id="10" name="Content Placeholder 9" descr="Graph of variables at Turner Cut Junction highlighting CVP exports, delta inflow, and SWP exports.">
            <a:extLst>
              <a:ext uri="{FF2B5EF4-FFF2-40B4-BE49-F238E27FC236}">
                <a16:creationId xmlns:a16="http://schemas.microsoft.com/office/drawing/2014/main" id="{F8947C65-A78C-4B6B-5CB4-635B4FDED2AA}"/>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rcRect/>
          <a:stretch/>
        </p:blipFill>
        <p:spPr>
          <a:xfrm>
            <a:off x="6702552" y="1335024"/>
            <a:ext cx="5276088" cy="5276088"/>
          </a:xfrm>
        </p:spPr>
      </p:pic>
      <p:sp>
        <p:nvSpPr>
          <p:cNvPr id="15" name="TextBox 14">
            <a:extLst>
              <a:ext uri="{FF2B5EF4-FFF2-40B4-BE49-F238E27FC236}">
                <a16:creationId xmlns:a16="http://schemas.microsoft.com/office/drawing/2014/main" id="{696639B8-4343-06AD-8720-6AFDD990CFFB}"/>
              </a:ext>
            </a:extLst>
          </p:cNvPr>
          <p:cNvSpPr txBox="1"/>
          <p:nvPr/>
        </p:nvSpPr>
        <p:spPr>
          <a:xfrm>
            <a:off x="7504890" y="6376892"/>
            <a:ext cx="4377447" cy="369332"/>
          </a:xfrm>
          <a:prstGeom prst="rect">
            <a:avLst/>
          </a:prstGeom>
          <a:noFill/>
        </p:spPr>
        <p:txBody>
          <a:bodyPr wrap="square" rtlCol="0">
            <a:spAutoFit/>
          </a:bodyPr>
          <a:lstStyle/>
          <a:p>
            <a:r>
              <a:rPr lang="en-US"/>
              <a:t>Positive effect → more likely to stay in SJR</a:t>
            </a:r>
          </a:p>
        </p:txBody>
      </p:sp>
      <p:sp>
        <p:nvSpPr>
          <p:cNvPr id="18" name="TextBox 17">
            <a:extLst>
              <a:ext uri="{FF2B5EF4-FFF2-40B4-BE49-F238E27FC236}">
                <a16:creationId xmlns:a16="http://schemas.microsoft.com/office/drawing/2014/main" id="{A56F51AD-FD54-3D2A-B518-3AED5992D56D}"/>
              </a:ext>
            </a:extLst>
          </p:cNvPr>
          <p:cNvSpPr txBox="1"/>
          <p:nvPr/>
        </p:nvSpPr>
        <p:spPr>
          <a:xfrm>
            <a:off x="1611008" y="5740115"/>
            <a:ext cx="4503906" cy="307777"/>
          </a:xfrm>
          <a:prstGeom prst="rect">
            <a:avLst/>
          </a:prstGeom>
          <a:noFill/>
        </p:spPr>
        <p:txBody>
          <a:bodyPr wrap="square" rtlCol="0">
            <a:spAutoFit/>
          </a:bodyPr>
          <a:lstStyle/>
          <a:p>
            <a:r>
              <a:rPr lang="en-US" sz="1400">
                <a:solidFill>
                  <a:srgbClr val="C00000"/>
                </a:solidFill>
              </a:rPr>
              <a:t>(no … I:E is positively correlated with Delta inflow)</a:t>
            </a:r>
          </a:p>
        </p:txBody>
      </p:sp>
      <p:pic>
        <p:nvPicPr>
          <p:cNvPr id="4" name="Picture Placeholder 6" descr="Small image of Delta map showing Turner Cut location.">
            <a:extLst>
              <a:ext uri="{FF2B5EF4-FFF2-40B4-BE49-F238E27FC236}">
                <a16:creationId xmlns:a16="http://schemas.microsoft.com/office/drawing/2014/main" id="{1A2C9C85-FE54-38D6-0C88-E27560E788E3}"/>
              </a:ext>
            </a:extLst>
          </p:cNvPr>
          <p:cNvPicPr>
            <a:picLocks noChangeAspect="1"/>
          </p:cNvPicPr>
          <p:nvPr/>
        </p:nvPicPr>
        <p:blipFill>
          <a:blip r:embed="rId4">
            <a:extLst>
              <a:ext uri="{28A0092B-C50C-407E-A947-70E740481C1C}">
                <a14:useLocalDpi xmlns:a14="http://schemas.microsoft.com/office/drawing/2010/main" val="0"/>
              </a:ext>
            </a:extLst>
          </a:blip>
          <a:srcRect l="34179" t="15486" r="29309" b="60151"/>
          <a:stretch>
            <a:fillRect/>
          </a:stretch>
        </p:blipFill>
        <p:spPr>
          <a:xfrm>
            <a:off x="10737027" y="111776"/>
            <a:ext cx="1371600" cy="1097280"/>
          </a:xfrm>
          <a:prstGeom prst="rect">
            <a:avLst/>
          </a:prstGeom>
          <a:noFill/>
          <a:ln>
            <a:solidFill>
              <a:schemeClr val="accent1"/>
            </a:solidFill>
          </a:ln>
        </p:spPr>
      </p:pic>
      <p:grpSp>
        <p:nvGrpSpPr>
          <p:cNvPr id="14" name="Group 13">
            <a:extLst>
              <a:ext uri="{FF2B5EF4-FFF2-40B4-BE49-F238E27FC236}">
                <a16:creationId xmlns:a16="http://schemas.microsoft.com/office/drawing/2014/main" id="{90BD7476-B87C-D601-D2C3-93281870C213}"/>
              </a:ext>
            </a:extLst>
          </p:cNvPr>
          <p:cNvGrpSpPr/>
          <p:nvPr/>
        </p:nvGrpSpPr>
        <p:grpSpPr>
          <a:xfrm>
            <a:off x="3535853" y="1987787"/>
            <a:ext cx="8263673" cy="3565487"/>
            <a:chOff x="3535853" y="1987787"/>
            <a:chExt cx="8263673" cy="3565487"/>
          </a:xfrm>
        </p:grpSpPr>
        <p:sp>
          <p:nvSpPr>
            <p:cNvPr id="23" name="TextBox 22">
              <a:extLst>
                <a:ext uri="{FF2B5EF4-FFF2-40B4-BE49-F238E27FC236}">
                  <a16:creationId xmlns:a16="http://schemas.microsoft.com/office/drawing/2014/main" id="{A5F4BC9D-ADEE-6F22-E47D-01F4DE4088BD}"/>
                </a:ext>
              </a:extLst>
            </p:cNvPr>
            <p:cNvSpPr txBox="1"/>
            <p:nvPr/>
          </p:nvSpPr>
          <p:spPr>
            <a:xfrm>
              <a:off x="3535853" y="4906943"/>
              <a:ext cx="418289" cy="646331"/>
            </a:xfrm>
            <a:prstGeom prst="rect">
              <a:avLst/>
            </a:prstGeom>
            <a:noFill/>
          </p:spPr>
          <p:txBody>
            <a:bodyPr wrap="square" rtlCol="0">
              <a:spAutoFit/>
            </a:bodyPr>
            <a:lstStyle/>
            <a:p>
              <a:pPr algn="ctr"/>
              <a:r>
                <a:rPr lang="en-US" sz="3600" b="1">
                  <a:solidFill>
                    <a:srgbClr val="C00000"/>
                  </a:solidFill>
                </a:rPr>
                <a:t>X</a:t>
              </a:r>
              <a:endParaRPr lang="en-US" b="1">
                <a:solidFill>
                  <a:srgbClr val="C00000"/>
                </a:solidFill>
              </a:endParaRPr>
            </a:p>
          </p:txBody>
        </p:sp>
        <p:sp>
          <p:nvSpPr>
            <p:cNvPr id="24" name="Rectangle 23" descr="Red Box">
              <a:extLst>
                <a:ext uri="{FF2B5EF4-FFF2-40B4-BE49-F238E27FC236}">
                  <a16:creationId xmlns:a16="http://schemas.microsoft.com/office/drawing/2014/main" id="{A76E199B-C323-8DF9-7E0E-1DB12EC1CD56}"/>
                </a:ext>
              </a:extLst>
            </p:cNvPr>
            <p:cNvSpPr/>
            <p:nvPr/>
          </p:nvSpPr>
          <p:spPr>
            <a:xfrm>
              <a:off x="7178040" y="1987787"/>
              <a:ext cx="4621486" cy="437744"/>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6768C247-D406-90F1-6392-93FF9C6B554D}"/>
              </a:ext>
            </a:extLst>
          </p:cNvPr>
          <p:cNvGrpSpPr/>
          <p:nvPr/>
        </p:nvGrpSpPr>
        <p:grpSpPr>
          <a:xfrm>
            <a:off x="4419662" y="1521564"/>
            <a:ext cx="7379989" cy="3624950"/>
            <a:chOff x="4419662" y="1521564"/>
            <a:chExt cx="7379989" cy="3624950"/>
          </a:xfrm>
        </p:grpSpPr>
        <p:grpSp>
          <p:nvGrpSpPr>
            <p:cNvPr id="8" name="Group 7" descr="Check mark and X">
              <a:extLst>
                <a:ext uri="{FF2B5EF4-FFF2-40B4-BE49-F238E27FC236}">
                  <a16:creationId xmlns:a16="http://schemas.microsoft.com/office/drawing/2014/main" id="{22C3D299-13D3-2D0B-1230-5D025A9173AF}"/>
                </a:ext>
              </a:extLst>
            </p:cNvPr>
            <p:cNvGrpSpPr/>
            <p:nvPr/>
          </p:nvGrpSpPr>
          <p:grpSpPr>
            <a:xfrm>
              <a:off x="4419662" y="4500183"/>
              <a:ext cx="866881" cy="646331"/>
              <a:chOff x="5806941" y="2976831"/>
              <a:chExt cx="866881" cy="646331"/>
            </a:xfrm>
          </p:grpSpPr>
          <p:pic>
            <p:nvPicPr>
              <p:cNvPr id="9" name="Graphic 8" descr="Checkmark with solid fill">
                <a:extLst>
                  <a:ext uri="{FF2B5EF4-FFF2-40B4-BE49-F238E27FC236}">
                    <a16:creationId xmlns:a16="http://schemas.microsoft.com/office/drawing/2014/main" id="{7D4E06D9-290D-328F-AD4C-871FBE4D03A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806941" y="3060894"/>
                <a:ext cx="478920" cy="478920"/>
              </a:xfrm>
              <a:prstGeom prst="rect">
                <a:avLst/>
              </a:prstGeom>
            </p:spPr>
          </p:pic>
          <p:sp>
            <p:nvSpPr>
              <p:cNvPr id="11" name="TextBox 10">
                <a:extLst>
                  <a:ext uri="{FF2B5EF4-FFF2-40B4-BE49-F238E27FC236}">
                    <a16:creationId xmlns:a16="http://schemas.microsoft.com/office/drawing/2014/main" id="{7A0137FE-D460-6F5A-5C3E-268D449559DC}"/>
                  </a:ext>
                </a:extLst>
              </p:cNvPr>
              <p:cNvSpPr txBox="1"/>
              <p:nvPr/>
            </p:nvSpPr>
            <p:spPr>
              <a:xfrm>
                <a:off x="6255533" y="2976831"/>
                <a:ext cx="418289" cy="646331"/>
              </a:xfrm>
              <a:prstGeom prst="rect">
                <a:avLst/>
              </a:prstGeom>
              <a:noFill/>
            </p:spPr>
            <p:txBody>
              <a:bodyPr wrap="square" rtlCol="0">
                <a:spAutoFit/>
              </a:bodyPr>
              <a:lstStyle/>
              <a:p>
                <a:pPr algn="ctr"/>
                <a:r>
                  <a:rPr lang="en-US" sz="3600" b="1">
                    <a:solidFill>
                      <a:srgbClr val="C00000"/>
                    </a:solidFill>
                  </a:rPr>
                  <a:t>X</a:t>
                </a:r>
                <a:endParaRPr lang="en-US" b="1">
                  <a:solidFill>
                    <a:srgbClr val="C00000"/>
                  </a:solidFill>
                </a:endParaRPr>
              </a:p>
            </p:txBody>
          </p:sp>
        </p:grpSp>
        <p:grpSp>
          <p:nvGrpSpPr>
            <p:cNvPr id="26" name="Group 25" descr="Text Box">
              <a:extLst>
                <a:ext uri="{FF2B5EF4-FFF2-40B4-BE49-F238E27FC236}">
                  <a16:creationId xmlns:a16="http://schemas.microsoft.com/office/drawing/2014/main" id="{13EC098C-AF76-6D7A-0FF2-6FE5D8D3413F}"/>
                </a:ext>
              </a:extLst>
            </p:cNvPr>
            <p:cNvGrpSpPr/>
            <p:nvPr/>
          </p:nvGrpSpPr>
          <p:grpSpPr>
            <a:xfrm>
              <a:off x="7173301" y="1521564"/>
              <a:ext cx="4626350" cy="2233315"/>
              <a:chOff x="7173301" y="1521564"/>
              <a:chExt cx="4626350" cy="2233315"/>
            </a:xfrm>
          </p:grpSpPr>
          <p:sp>
            <p:nvSpPr>
              <p:cNvPr id="13" name="Rectangle 12">
                <a:extLst>
                  <a:ext uri="{FF2B5EF4-FFF2-40B4-BE49-F238E27FC236}">
                    <a16:creationId xmlns:a16="http://schemas.microsoft.com/office/drawing/2014/main" id="{7103D75E-884C-DC24-0CF0-F2D0129F836B}"/>
                  </a:ext>
                </a:extLst>
              </p:cNvPr>
              <p:cNvSpPr/>
              <p:nvPr/>
            </p:nvSpPr>
            <p:spPr>
              <a:xfrm>
                <a:off x="7173301" y="3317135"/>
                <a:ext cx="4621486" cy="437744"/>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50552B8-9D8F-CA01-6E70-F678BD66FE08}"/>
                  </a:ext>
                </a:extLst>
              </p:cNvPr>
              <p:cNvSpPr/>
              <p:nvPr/>
            </p:nvSpPr>
            <p:spPr>
              <a:xfrm>
                <a:off x="7178165" y="1521564"/>
                <a:ext cx="4621486" cy="437744"/>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7" name="TextBox 26">
            <a:extLst>
              <a:ext uri="{FF2B5EF4-FFF2-40B4-BE49-F238E27FC236}">
                <a16:creationId xmlns:a16="http://schemas.microsoft.com/office/drawing/2014/main" id="{04832415-005B-B1D6-6F92-CFE6D4183B3E}"/>
              </a:ext>
            </a:extLst>
          </p:cNvPr>
          <p:cNvSpPr txBox="1"/>
          <p:nvPr/>
        </p:nvSpPr>
        <p:spPr>
          <a:xfrm>
            <a:off x="55599" y="43859"/>
            <a:ext cx="1274323" cy="369332"/>
          </a:xfrm>
          <a:prstGeom prst="rect">
            <a:avLst/>
          </a:prstGeom>
          <a:noFill/>
        </p:spPr>
        <p:txBody>
          <a:bodyPr wrap="square" rtlCol="0">
            <a:spAutoFit/>
          </a:bodyPr>
          <a:lstStyle/>
          <a:p>
            <a:r>
              <a:rPr lang="en-US"/>
              <a:t>Turner Cut</a:t>
            </a:r>
          </a:p>
        </p:txBody>
      </p:sp>
      <p:grpSp>
        <p:nvGrpSpPr>
          <p:cNvPr id="21" name="Group 20">
            <a:extLst>
              <a:ext uri="{FF2B5EF4-FFF2-40B4-BE49-F238E27FC236}">
                <a16:creationId xmlns:a16="http://schemas.microsoft.com/office/drawing/2014/main" id="{E040941C-37DC-A4EA-E8D0-5E5B1C8963A2}"/>
              </a:ext>
            </a:extLst>
          </p:cNvPr>
          <p:cNvGrpSpPr/>
          <p:nvPr/>
        </p:nvGrpSpPr>
        <p:grpSpPr>
          <a:xfrm>
            <a:off x="3862961" y="3082721"/>
            <a:ext cx="2493369" cy="3580872"/>
            <a:chOff x="3862961" y="3082721"/>
            <a:chExt cx="2493369" cy="3580872"/>
          </a:xfrm>
        </p:grpSpPr>
        <p:grpSp>
          <p:nvGrpSpPr>
            <p:cNvPr id="22" name="Group 21" descr="Check mark and X">
              <a:extLst>
                <a:ext uri="{FF2B5EF4-FFF2-40B4-BE49-F238E27FC236}">
                  <a16:creationId xmlns:a16="http://schemas.microsoft.com/office/drawing/2014/main" id="{E8F222D4-2DBE-5D4B-C08F-0E767714BF8B}"/>
                </a:ext>
              </a:extLst>
            </p:cNvPr>
            <p:cNvGrpSpPr/>
            <p:nvPr/>
          </p:nvGrpSpPr>
          <p:grpSpPr>
            <a:xfrm>
              <a:off x="5489449" y="3082721"/>
              <a:ext cx="866881" cy="646331"/>
              <a:chOff x="5806941" y="2976831"/>
              <a:chExt cx="866881" cy="646331"/>
            </a:xfrm>
          </p:grpSpPr>
          <p:pic>
            <p:nvPicPr>
              <p:cNvPr id="19" name="Graphic 18" descr="Checkmark with solid fill">
                <a:extLst>
                  <a:ext uri="{FF2B5EF4-FFF2-40B4-BE49-F238E27FC236}">
                    <a16:creationId xmlns:a16="http://schemas.microsoft.com/office/drawing/2014/main" id="{92C9CB2A-D534-EDEF-8D06-170C251A868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806941" y="3060894"/>
                <a:ext cx="478920" cy="478920"/>
              </a:xfrm>
              <a:prstGeom prst="rect">
                <a:avLst/>
              </a:prstGeom>
            </p:spPr>
          </p:pic>
          <p:sp>
            <p:nvSpPr>
              <p:cNvPr id="20" name="TextBox 19">
                <a:extLst>
                  <a:ext uri="{FF2B5EF4-FFF2-40B4-BE49-F238E27FC236}">
                    <a16:creationId xmlns:a16="http://schemas.microsoft.com/office/drawing/2014/main" id="{F01B649A-8016-5907-075A-D61F29025218}"/>
                  </a:ext>
                </a:extLst>
              </p:cNvPr>
              <p:cNvSpPr txBox="1"/>
              <p:nvPr/>
            </p:nvSpPr>
            <p:spPr>
              <a:xfrm>
                <a:off x="6255533" y="2976831"/>
                <a:ext cx="418289" cy="646331"/>
              </a:xfrm>
              <a:prstGeom prst="rect">
                <a:avLst/>
              </a:prstGeom>
              <a:noFill/>
            </p:spPr>
            <p:txBody>
              <a:bodyPr wrap="square" rtlCol="0">
                <a:spAutoFit/>
              </a:bodyPr>
              <a:lstStyle/>
              <a:p>
                <a:pPr algn="ctr"/>
                <a:r>
                  <a:rPr lang="en-US" sz="3600" b="1">
                    <a:solidFill>
                      <a:srgbClr val="C00000"/>
                    </a:solidFill>
                  </a:rPr>
                  <a:t>X</a:t>
                </a:r>
                <a:endParaRPr lang="en-US" b="1">
                  <a:solidFill>
                    <a:srgbClr val="C00000"/>
                  </a:solidFill>
                </a:endParaRPr>
              </a:p>
            </p:txBody>
          </p:sp>
        </p:grpSp>
        <p:sp>
          <p:nvSpPr>
            <p:cNvPr id="16" name="TextBox 15">
              <a:extLst>
                <a:ext uri="{FF2B5EF4-FFF2-40B4-BE49-F238E27FC236}">
                  <a16:creationId xmlns:a16="http://schemas.microsoft.com/office/drawing/2014/main" id="{0FC8C910-E346-35D8-6D13-3ED940884BEF}"/>
                </a:ext>
              </a:extLst>
            </p:cNvPr>
            <p:cNvSpPr txBox="1"/>
            <p:nvPr/>
          </p:nvSpPr>
          <p:spPr>
            <a:xfrm>
              <a:off x="3862961" y="6294261"/>
              <a:ext cx="1387852" cy="369332"/>
            </a:xfrm>
            <a:prstGeom prst="rect">
              <a:avLst/>
            </a:prstGeom>
            <a:noFill/>
            <a:ln>
              <a:solidFill>
                <a:srgbClr val="C00000"/>
              </a:solidFill>
            </a:ln>
          </p:spPr>
          <p:txBody>
            <a:bodyPr wrap="square" rtlCol="0">
              <a:spAutoFit/>
            </a:bodyPr>
            <a:lstStyle/>
            <a:p>
              <a:pPr algn="ctr"/>
              <a:r>
                <a:rPr lang="en-US"/>
                <a:t>AUC = 0.624</a:t>
              </a:r>
            </a:p>
          </p:txBody>
        </p:sp>
      </p:grpSp>
    </p:spTree>
    <p:extLst>
      <p:ext uri="{BB962C8B-B14F-4D97-AF65-F5344CB8AC3E}">
        <p14:creationId xmlns:p14="http://schemas.microsoft.com/office/powerpoint/2010/main" val="1846291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BD33CB-AD7D-3B05-312D-D2AD8A17E0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E762E3-9DC2-9D37-14DF-94A838DF915F}"/>
              </a:ext>
            </a:extLst>
          </p:cNvPr>
          <p:cNvSpPr>
            <a:spLocks noGrp="1"/>
          </p:cNvSpPr>
          <p:nvPr>
            <p:ph type="title"/>
          </p:nvPr>
        </p:nvSpPr>
        <p:spPr>
          <a:xfrm>
            <a:off x="581193" y="729658"/>
            <a:ext cx="6067662" cy="988332"/>
          </a:xfrm>
        </p:spPr>
        <p:txBody>
          <a:bodyPr>
            <a:noAutofit/>
          </a:bodyPr>
          <a:lstStyle/>
          <a:p>
            <a:r>
              <a:rPr lang="en-US" sz="3200" b="1"/>
              <a:t>Hypothesis 3: Individual conditions matter</a:t>
            </a:r>
          </a:p>
        </p:txBody>
      </p:sp>
      <p:sp>
        <p:nvSpPr>
          <p:cNvPr id="6" name="Text Placeholder 5">
            <a:extLst>
              <a:ext uri="{FF2B5EF4-FFF2-40B4-BE49-F238E27FC236}">
                <a16:creationId xmlns:a16="http://schemas.microsoft.com/office/drawing/2014/main" id="{3AB04604-84DE-0C9B-BE96-31163A905DDC}"/>
              </a:ext>
            </a:extLst>
          </p:cNvPr>
          <p:cNvSpPr>
            <a:spLocks noGrp="1"/>
          </p:cNvSpPr>
          <p:nvPr>
            <p:ph type="body" idx="1"/>
          </p:nvPr>
        </p:nvSpPr>
        <p:spPr/>
        <p:txBody>
          <a:bodyPr/>
          <a:lstStyle/>
          <a:p>
            <a:r>
              <a:rPr lang="en-US"/>
              <a:t>What we expected to find</a:t>
            </a:r>
          </a:p>
        </p:txBody>
      </p:sp>
      <p:sp>
        <p:nvSpPr>
          <p:cNvPr id="3" name="Content Placeholder 2">
            <a:extLst>
              <a:ext uri="{FF2B5EF4-FFF2-40B4-BE49-F238E27FC236}">
                <a16:creationId xmlns:a16="http://schemas.microsoft.com/office/drawing/2014/main" id="{3C0D678D-E95B-709E-6280-351B7D3572FF}"/>
              </a:ext>
            </a:extLst>
          </p:cNvPr>
          <p:cNvSpPr>
            <a:spLocks noGrp="1"/>
          </p:cNvSpPr>
          <p:nvPr>
            <p:ph sz="half" idx="2"/>
          </p:nvPr>
        </p:nvSpPr>
        <p:spPr/>
        <p:txBody>
          <a:bodyPr>
            <a:normAutofit/>
          </a:bodyPr>
          <a:lstStyle/>
          <a:p>
            <a:r>
              <a:rPr lang="en-US" sz="2800"/>
              <a:t>Fish size</a:t>
            </a:r>
          </a:p>
          <a:p>
            <a:pPr lvl="1"/>
            <a:r>
              <a:rPr lang="en-US" sz="2400"/>
              <a:t>Larger fish are more likely to remain in mainstem</a:t>
            </a:r>
          </a:p>
          <a:p>
            <a:r>
              <a:rPr lang="en-US" sz="2800"/>
              <a:t>Time of day</a:t>
            </a:r>
          </a:p>
          <a:p>
            <a:pPr lvl="1"/>
            <a:r>
              <a:rPr lang="en-US" sz="2400"/>
              <a:t>No effect direction predicted</a:t>
            </a:r>
          </a:p>
          <a:p>
            <a:endParaRPr lang="en-US"/>
          </a:p>
        </p:txBody>
      </p:sp>
      <p:sp>
        <p:nvSpPr>
          <p:cNvPr id="7" name="Text Placeholder 6">
            <a:extLst>
              <a:ext uri="{FF2B5EF4-FFF2-40B4-BE49-F238E27FC236}">
                <a16:creationId xmlns:a16="http://schemas.microsoft.com/office/drawing/2014/main" id="{76A08280-CB98-F7AA-266F-FB833773E56B}"/>
              </a:ext>
            </a:extLst>
          </p:cNvPr>
          <p:cNvSpPr>
            <a:spLocks noGrp="1"/>
          </p:cNvSpPr>
          <p:nvPr>
            <p:ph type="body" sz="quarter" idx="3"/>
          </p:nvPr>
        </p:nvSpPr>
        <p:spPr/>
        <p:txBody>
          <a:bodyPr/>
          <a:lstStyle/>
          <a:p>
            <a:r>
              <a:rPr lang="en-US">
                <a:solidFill>
                  <a:schemeClr val="bg1"/>
                </a:solidFill>
              </a:rPr>
              <a:t>What we found</a:t>
            </a:r>
          </a:p>
        </p:txBody>
      </p:sp>
      <p:pic>
        <p:nvPicPr>
          <p:cNvPr id="10" name="Content Placeholder 9" descr="Graph of variables at Turner Cut Junction highlighting night, fork length, and crepuscular.">
            <a:extLst>
              <a:ext uri="{FF2B5EF4-FFF2-40B4-BE49-F238E27FC236}">
                <a16:creationId xmlns:a16="http://schemas.microsoft.com/office/drawing/2014/main" id="{BDCE524F-328E-024F-FF58-BCA7FB1C5392}"/>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rcRect/>
          <a:stretch/>
        </p:blipFill>
        <p:spPr>
          <a:xfrm>
            <a:off x="6702552" y="1335024"/>
            <a:ext cx="5276088" cy="5276088"/>
          </a:xfrm>
        </p:spPr>
      </p:pic>
      <p:sp>
        <p:nvSpPr>
          <p:cNvPr id="9" name="TextBox 8">
            <a:extLst>
              <a:ext uri="{FF2B5EF4-FFF2-40B4-BE49-F238E27FC236}">
                <a16:creationId xmlns:a16="http://schemas.microsoft.com/office/drawing/2014/main" id="{6D5734D2-E728-B3AA-9159-FAB39992186D}"/>
              </a:ext>
            </a:extLst>
          </p:cNvPr>
          <p:cNvSpPr txBox="1"/>
          <p:nvPr/>
        </p:nvSpPr>
        <p:spPr>
          <a:xfrm>
            <a:off x="7504890" y="6376892"/>
            <a:ext cx="4377447" cy="369332"/>
          </a:xfrm>
          <a:prstGeom prst="rect">
            <a:avLst/>
          </a:prstGeom>
          <a:noFill/>
        </p:spPr>
        <p:txBody>
          <a:bodyPr wrap="square" rtlCol="0">
            <a:spAutoFit/>
          </a:bodyPr>
          <a:lstStyle/>
          <a:p>
            <a:r>
              <a:rPr lang="en-US"/>
              <a:t>Positive effect → more likely to stay in SJR</a:t>
            </a:r>
          </a:p>
        </p:txBody>
      </p:sp>
      <p:pic>
        <p:nvPicPr>
          <p:cNvPr id="11" name="Picture Placeholder 6" descr="Small image of Delta map showing Turner Cut location.">
            <a:extLst>
              <a:ext uri="{FF2B5EF4-FFF2-40B4-BE49-F238E27FC236}">
                <a16:creationId xmlns:a16="http://schemas.microsoft.com/office/drawing/2014/main" id="{CA73FE19-E83D-A28F-484B-6F5475C31B63}"/>
              </a:ext>
            </a:extLst>
          </p:cNvPr>
          <p:cNvPicPr>
            <a:picLocks noChangeAspect="1"/>
          </p:cNvPicPr>
          <p:nvPr/>
        </p:nvPicPr>
        <p:blipFill>
          <a:blip r:embed="rId4">
            <a:extLst>
              <a:ext uri="{28A0092B-C50C-407E-A947-70E740481C1C}">
                <a14:useLocalDpi xmlns:a14="http://schemas.microsoft.com/office/drawing/2010/main" val="0"/>
              </a:ext>
            </a:extLst>
          </a:blip>
          <a:srcRect l="34179" t="15486" r="29309" b="60151"/>
          <a:stretch>
            <a:fillRect/>
          </a:stretch>
        </p:blipFill>
        <p:spPr>
          <a:xfrm>
            <a:off x="10737027" y="111776"/>
            <a:ext cx="1371600" cy="1097280"/>
          </a:xfrm>
          <a:prstGeom prst="rect">
            <a:avLst/>
          </a:prstGeom>
          <a:noFill/>
          <a:ln>
            <a:solidFill>
              <a:schemeClr val="accent1"/>
            </a:solidFill>
          </a:ln>
        </p:spPr>
      </p:pic>
      <p:grpSp>
        <p:nvGrpSpPr>
          <p:cNvPr id="4" name="Group 3">
            <a:extLst>
              <a:ext uri="{FF2B5EF4-FFF2-40B4-BE49-F238E27FC236}">
                <a16:creationId xmlns:a16="http://schemas.microsoft.com/office/drawing/2014/main" id="{8F5BEFE3-1CB3-79D2-735D-1C7D8AA2406B}"/>
              </a:ext>
            </a:extLst>
          </p:cNvPr>
          <p:cNvGrpSpPr/>
          <p:nvPr/>
        </p:nvGrpSpPr>
        <p:grpSpPr>
          <a:xfrm>
            <a:off x="5749693" y="3429167"/>
            <a:ext cx="6049833" cy="765018"/>
            <a:chOff x="5749693" y="3429167"/>
            <a:chExt cx="6049833" cy="765018"/>
          </a:xfrm>
        </p:grpSpPr>
        <p:sp>
          <p:nvSpPr>
            <p:cNvPr id="14" name="TextBox 13">
              <a:extLst>
                <a:ext uri="{FF2B5EF4-FFF2-40B4-BE49-F238E27FC236}">
                  <a16:creationId xmlns:a16="http://schemas.microsoft.com/office/drawing/2014/main" id="{54406A1A-DA39-EAE6-47C7-E4DFAA0EF04F}"/>
                </a:ext>
              </a:extLst>
            </p:cNvPr>
            <p:cNvSpPr txBox="1"/>
            <p:nvPr/>
          </p:nvSpPr>
          <p:spPr>
            <a:xfrm>
              <a:off x="5749693" y="3429167"/>
              <a:ext cx="418289" cy="646331"/>
            </a:xfrm>
            <a:prstGeom prst="rect">
              <a:avLst/>
            </a:prstGeom>
            <a:noFill/>
          </p:spPr>
          <p:txBody>
            <a:bodyPr wrap="square" rtlCol="0">
              <a:spAutoFit/>
            </a:bodyPr>
            <a:lstStyle/>
            <a:p>
              <a:pPr algn="ctr"/>
              <a:r>
                <a:rPr lang="en-US" sz="3600" b="1">
                  <a:solidFill>
                    <a:srgbClr val="C00000"/>
                  </a:solidFill>
                </a:rPr>
                <a:t>X</a:t>
              </a:r>
              <a:endParaRPr lang="en-US" b="1">
                <a:solidFill>
                  <a:srgbClr val="C00000"/>
                </a:solidFill>
              </a:endParaRPr>
            </a:p>
          </p:txBody>
        </p:sp>
        <p:sp>
          <p:nvSpPr>
            <p:cNvPr id="15" name="Rectangle 14" descr="Red Box">
              <a:extLst>
                <a:ext uri="{FF2B5EF4-FFF2-40B4-BE49-F238E27FC236}">
                  <a16:creationId xmlns:a16="http://schemas.microsoft.com/office/drawing/2014/main" id="{BF3CDD3F-8DDF-3FF3-2A85-9ED8D4E24C93}"/>
                </a:ext>
              </a:extLst>
            </p:cNvPr>
            <p:cNvSpPr/>
            <p:nvPr/>
          </p:nvSpPr>
          <p:spPr>
            <a:xfrm>
              <a:off x="7377760" y="3756441"/>
              <a:ext cx="4421766" cy="437744"/>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7F24CAD0-3570-1A27-2620-F6D355DB2E23}"/>
              </a:ext>
            </a:extLst>
          </p:cNvPr>
          <p:cNvGrpSpPr/>
          <p:nvPr/>
        </p:nvGrpSpPr>
        <p:grpSpPr>
          <a:xfrm>
            <a:off x="4905008" y="2455863"/>
            <a:ext cx="6889716" cy="3065814"/>
            <a:chOff x="4905008" y="2455863"/>
            <a:chExt cx="6889716" cy="3065814"/>
          </a:xfrm>
        </p:grpSpPr>
        <p:grpSp>
          <p:nvGrpSpPr>
            <p:cNvPr id="22" name="Group 21" descr="Text box">
              <a:extLst>
                <a:ext uri="{FF2B5EF4-FFF2-40B4-BE49-F238E27FC236}">
                  <a16:creationId xmlns:a16="http://schemas.microsoft.com/office/drawing/2014/main" id="{177F19DB-01F2-A418-7362-55C7E514524B}"/>
                </a:ext>
              </a:extLst>
            </p:cNvPr>
            <p:cNvGrpSpPr/>
            <p:nvPr/>
          </p:nvGrpSpPr>
          <p:grpSpPr>
            <a:xfrm>
              <a:off x="7372958" y="2455863"/>
              <a:ext cx="4421766" cy="2213474"/>
              <a:chOff x="7372958" y="2455863"/>
              <a:chExt cx="4421766" cy="2213474"/>
            </a:xfrm>
          </p:grpSpPr>
          <p:sp>
            <p:nvSpPr>
              <p:cNvPr id="19" name="Rectangle 18">
                <a:extLst>
                  <a:ext uri="{FF2B5EF4-FFF2-40B4-BE49-F238E27FC236}">
                    <a16:creationId xmlns:a16="http://schemas.microsoft.com/office/drawing/2014/main" id="{001C05D2-9976-E115-5873-765576441804}"/>
                  </a:ext>
                </a:extLst>
              </p:cNvPr>
              <p:cNvSpPr/>
              <p:nvPr/>
            </p:nvSpPr>
            <p:spPr>
              <a:xfrm>
                <a:off x="7372958" y="2455863"/>
                <a:ext cx="4421766" cy="437744"/>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7537569-1EAE-13FF-EFB9-D2F7F4902022}"/>
                  </a:ext>
                </a:extLst>
              </p:cNvPr>
              <p:cNvSpPr/>
              <p:nvPr/>
            </p:nvSpPr>
            <p:spPr>
              <a:xfrm>
                <a:off x="7372958" y="4231593"/>
                <a:ext cx="4421766" cy="437744"/>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id="{C5B4941A-019F-C771-A180-C4D8E2F451C2}"/>
                </a:ext>
              </a:extLst>
            </p:cNvPr>
            <p:cNvSpPr txBox="1"/>
            <p:nvPr/>
          </p:nvSpPr>
          <p:spPr>
            <a:xfrm>
              <a:off x="4905008" y="4875346"/>
              <a:ext cx="418289" cy="646331"/>
            </a:xfrm>
            <a:prstGeom prst="rect">
              <a:avLst/>
            </a:prstGeom>
            <a:noFill/>
          </p:spPr>
          <p:txBody>
            <a:bodyPr wrap="square" rtlCol="0">
              <a:spAutoFit/>
            </a:bodyPr>
            <a:lstStyle/>
            <a:p>
              <a:pPr algn="ctr"/>
              <a:r>
                <a:rPr lang="en-US" sz="3600" b="1">
                  <a:solidFill>
                    <a:srgbClr val="C00000"/>
                  </a:solidFill>
                </a:rPr>
                <a:t>X</a:t>
              </a:r>
              <a:endParaRPr lang="en-US" b="1">
                <a:solidFill>
                  <a:srgbClr val="C00000"/>
                </a:solidFill>
              </a:endParaRPr>
            </a:p>
          </p:txBody>
        </p:sp>
      </p:grpSp>
      <p:sp>
        <p:nvSpPr>
          <p:cNvPr id="23" name="TextBox 22">
            <a:extLst>
              <a:ext uri="{FF2B5EF4-FFF2-40B4-BE49-F238E27FC236}">
                <a16:creationId xmlns:a16="http://schemas.microsoft.com/office/drawing/2014/main" id="{1CD4BA22-9F72-82FC-6BDE-61447B820DF4}"/>
              </a:ext>
            </a:extLst>
          </p:cNvPr>
          <p:cNvSpPr txBox="1"/>
          <p:nvPr/>
        </p:nvSpPr>
        <p:spPr>
          <a:xfrm>
            <a:off x="55599" y="43859"/>
            <a:ext cx="1274323" cy="369332"/>
          </a:xfrm>
          <a:prstGeom prst="rect">
            <a:avLst/>
          </a:prstGeom>
          <a:noFill/>
        </p:spPr>
        <p:txBody>
          <a:bodyPr wrap="square" rtlCol="0">
            <a:spAutoFit/>
          </a:bodyPr>
          <a:lstStyle/>
          <a:p>
            <a:r>
              <a:rPr lang="en-US"/>
              <a:t>Turner Cut</a:t>
            </a:r>
          </a:p>
        </p:txBody>
      </p:sp>
    </p:spTree>
    <p:extLst>
      <p:ext uri="{BB962C8B-B14F-4D97-AF65-F5344CB8AC3E}">
        <p14:creationId xmlns:p14="http://schemas.microsoft.com/office/powerpoint/2010/main" val="1665247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18866AD-1A34-D9EB-5637-D0389EB78D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764FBE-3B52-6456-4B04-9AC418E2D4DF}"/>
              </a:ext>
            </a:extLst>
          </p:cNvPr>
          <p:cNvSpPr>
            <a:spLocks noGrp="1"/>
          </p:cNvSpPr>
          <p:nvPr>
            <p:ph type="title"/>
          </p:nvPr>
        </p:nvSpPr>
        <p:spPr>
          <a:xfrm>
            <a:off x="581192" y="702156"/>
            <a:ext cx="11029616" cy="1013800"/>
          </a:xfrm>
        </p:spPr>
        <p:txBody>
          <a:bodyPr>
            <a:normAutofit/>
          </a:bodyPr>
          <a:lstStyle/>
          <a:p>
            <a:r>
              <a:rPr lang="en-US" sz="3200" b="1"/>
              <a:t>San Joaquin River steelhead smolts</a:t>
            </a:r>
          </a:p>
        </p:txBody>
      </p:sp>
      <p:sp>
        <p:nvSpPr>
          <p:cNvPr id="3" name="Content Placeholder 2">
            <a:extLst>
              <a:ext uri="{FF2B5EF4-FFF2-40B4-BE49-F238E27FC236}">
                <a16:creationId xmlns:a16="http://schemas.microsoft.com/office/drawing/2014/main" id="{852A5BBE-3097-D52B-619D-B8C08A377A3C}"/>
              </a:ext>
            </a:extLst>
          </p:cNvPr>
          <p:cNvSpPr>
            <a:spLocks noGrp="1"/>
          </p:cNvSpPr>
          <p:nvPr>
            <p:ph idx="1"/>
          </p:nvPr>
        </p:nvSpPr>
        <p:spPr>
          <a:xfrm>
            <a:off x="581193" y="2095282"/>
            <a:ext cx="6554046" cy="4060562"/>
          </a:xfrm>
        </p:spPr>
        <p:txBody>
          <a:bodyPr>
            <a:normAutofit/>
          </a:bodyPr>
          <a:lstStyle/>
          <a:p>
            <a:r>
              <a:rPr lang="en-US" sz="2000"/>
              <a:t>Route-specific survival to Chipps Island</a:t>
            </a:r>
          </a:p>
          <a:p>
            <a:pPr lvl="1"/>
            <a:r>
              <a:rPr lang="en-US" sz="1800"/>
              <a:t>Higher in the mainstem San Joaquin River</a:t>
            </a:r>
          </a:p>
          <a:p>
            <a:pPr lvl="1"/>
            <a:r>
              <a:rPr lang="en-US" sz="1800"/>
              <a:t>Lower in the interior Delta</a:t>
            </a:r>
          </a:p>
          <a:p>
            <a:pPr lvl="1"/>
            <a:r>
              <a:rPr lang="en-US" sz="1800"/>
              <a:t>Largest difference is from Turner Cut to Chipps Island</a:t>
            </a:r>
          </a:p>
          <a:p>
            <a:r>
              <a:rPr lang="en-US" sz="2000"/>
              <a:t>Research questions</a:t>
            </a:r>
          </a:p>
          <a:p>
            <a:pPr lvl="1"/>
            <a:r>
              <a:rPr lang="en-US" sz="1800"/>
              <a:t>How much are the different routes used?</a:t>
            </a:r>
          </a:p>
          <a:p>
            <a:pPr lvl="1"/>
            <a:r>
              <a:rPr lang="en-US" sz="1800"/>
              <a:t>What factors drive route use at channel junctions in the South Delta?</a:t>
            </a:r>
          </a:p>
          <a:p>
            <a:pPr lvl="1"/>
            <a:r>
              <a:rPr lang="en-US" sz="1800"/>
              <a:t>How well do management metrics predict routing compared to local flow conditions?</a:t>
            </a:r>
          </a:p>
          <a:p>
            <a:endParaRPr lang="en-US"/>
          </a:p>
        </p:txBody>
      </p:sp>
      <p:grpSp>
        <p:nvGrpSpPr>
          <p:cNvPr id="5" name="Group 4" descr="A map of the southern Delta from Durham Ferry to Benicia Bridge. An inset map shows the Delta in relation to the state of California and the Pacific Ocean. Additional insets show the SJR route, OR route, and TC route.">
            <a:extLst>
              <a:ext uri="{FF2B5EF4-FFF2-40B4-BE49-F238E27FC236}">
                <a16:creationId xmlns:a16="http://schemas.microsoft.com/office/drawing/2014/main" id="{7D8A6014-32AE-EA66-0139-CDC313319C2A}"/>
              </a:ext>
            </a:extLst>
          </p:cNvPr>
          <p:cNvGrpSpPr/>
          <p:nvPr/>
        </p:nvGrpSpPr>
        <p:grpSpPr>
          <a:xfrm>
            <a:off x="7293139" y="2095281"/>
            <a:ext cx="4453531" cy="3848731"/>
            <a:chOff x="7293139" y="2095281"/>
            <a:chExt cx="4453531" cy="3848731"/>
          </a:xfrm>
        </p:grpSpPr>
        <p:pic>
          <p:nvPicPr>
            <p:cNvPr id="7" name="Picture Placeholder 6">
              <a:extLst>
                <a:ext uri="{FF2B5EF4-FFF2-40B4-BE49-F238E27FC236}">
                  <a16:creationId xmlns:a16="http://schemas.microsoft.com/office/drawing/2014/main" id="{322BDE2B-0B7D-4A6C-2CEF-7A82027A7106}"/>
                </a:ext>
              </a:extLst>
            </p:cNvPr>
            <p:cNvPicPr>
              <a:picLocks noChangeAspect="1"/>
            </p:cNvPicPr>
            <p:nvPr/>
          </p:nvPicPr>
          <p:blipFill>
            <a:blip r:embed="rId3">
              <a:extLst>
                <a:ext uri="{28A0092B-C50C-407E-A947-70E740481C1C}">
                  <a14:useLocalDpi xmlns:a14="http://schemas.microsoft.com/office/drawing/2010/main" val="0"/>
                </a:ext>
              </a:extLst>
            </a:blip>
            <a:srcRect l="-46" r="-46" b="-1"/>
            <a:stretch>
              <a:fillRect/>
            </a:stretch>
          </p:blipFill>
          <p:spPr>
            <a:xfrm>
              <a:off x="7293139" y="2095281"/>
              <a:ext cx="4453531" cy="3848731"/>
            </a:xfrm>
            <a:prstGeom prst="rect">
              <a:avLst/>
            </a:prstGeom>
            <a:noFill/>
          </p:spPr>
        </p:pic>
        <p:sp>
          <p:nvSpPr>
            <p:cNvPr id="4" name="TextBox 3">
              <a:extLst>
                <a:ext uri="{FF2B5EF4-FFF2-40B4-BE49-F238E27FC236}">
                  <a16:creationId xmlns:a16="http://schemas.microsoft.com/office/drawing/2014/main" id="{B7409103-B371-696D-4EF0-C77F573B55C9}"/>
                </a:ext>
              </a:extLst>
            </p:cNvPr>
            <p:cNvSpPr txBox="1"/>
            <p:nvPr/>
          </p:nvSpPr>
          <p:spPr>
            <a:xfrm>
              <a:off x="11330665" y="3911924"/>
              <a:ext cx="257176" cy="107722"/>
            </a:xfrm>
            <a:prstGeom prst="rect">
              <a:avLst/>
            </a:prstGeom>
            <a:solidFill>
              <a:schemeClr val="bg1"/>
            </a:solidFill>
          </p:spPr>
          <p:txBody>
            <a:bodyPr wrap="square" lIns="0" tIns="0" rIns="0" bIns="0" rtlCol="0">
              <a:spAutoFit/>
            </a:bodyPr>
            <a:lstStyle/>
            <a:p>
              <a:r>
                <a:rPr lang="en-US" sz="700" b="1">
                  <a:latin typeface="Arial" panose="020B0604020202020204" pitchFamily="34" charset="0"/>
                  <a:cs typeface="Arial" panose="020B0604020202020204" pitchFamily="34" charset="0"/>
                </a:rPr>
                <a:t>SJO</a:t>
              </a:r>
              <a:endParaRPr lang="en-US" sz="1050" b="1">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64374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364753-3A0A-FA6C-6976-CCD8D536015B}"/>
              </a:ext>
            </a:extLst>
          </p:cNvPr>
          <p:cNvSpPr>
            <a:spLocks noGrp="1"/>
          </p:cNvSpPr>
          <p:nvPr>
            <p:ph type="title"/>
          </p:nvPr>
        </p:nvSpPr>
        <p:spPr/>
        <p:txBody>
          <a:bodyPr/>
          <a:lstStyle/>
          <a:p>
            <a:r>
              <a:rPr lang="en-US" b="1" dirty="0"/>
              <a:t>Summary and Recommendations</a:t>
            </a:r>
          </a:p>
        </p:txBody>
      </p:sp>
      <p:sp>
        <p:nvSpPr>
          <p:cNvPr id="5" name="Text Placeholder 4">
            <a:extLst>
              <a:ext uri="{FF2B5EF4-FFF2-40B4-BE49-F238E27FC236}">
                <a16:creationId xmlns:a16="http://schemas.microsoft.com/office/drawing/2014/main" id="{74EB750D-B254-EBA2-8FF5-CCBD25641CC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027082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BB5A307-240A-CAFE-FE6B-01C86454C8C7}"/>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AE9D071-98CF-435C-BD2B-976514544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B418AB18-E6E7-0E7D-98D8-57AEE2FBDB83}"/>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t="11347" b="11347"/>
          <a:stretch/>
        </p:blipFill>
        <p:spPr>
          <a:xfrm>
            <a:off x="20" y="10"/>
            <a:ext cx="12191980" cy="6857990"/>
          </a:xfrm>
          <a:prstGeom prst="rect">
            <a:avLst/>
          </a:prstGeom>
        </p:spPr>
      </p:pic>
      <p:grpSp>
        <p:nvGrpSpPr>
          <p:cNvPr id="22" name="Group 21">
            <a:extLst>
              <a:ext uri="{FF2B5EF4-FFF2-40B4-BE49-F238E27FC236}">
                <a16:creationId xmlns:a16="http://schemas.microsoft.com/office/drawing/2014/main" id="{D619FC33-16ED-4246-9596-BEFEB55E4C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23" name="Rectangle 22">
              <a:extLst>
                <a:ext uri="{FF2B5EF4-FFF2-40B4-BE49-F238E27FC236}">
                  <a16:creationId xmlns:a16="http://schemas.microsoft.com/office/drawing/2014/main" id="{2EEA80E1-F99F-4009-837F-2F72F8A5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0230AF9A-4641-4BD8-9F95-9607CD30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4">
              <a:extLst>
                <a:ext uri="{FF2B5EF4-FFF2-40B4-BE49-F238E27FC236}">
                  <a16:creationId xmlns:a16="http://schemas.microsoft.com/office/drawing/2014/main" id="{8703D4EC-9389-41B6-B88B-B6FDC8CD3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4" name="Title 3">
            <a:extLst>
              <a:ext uri="{FF2B5EF4-FFF2-40B4-BE49-F238E27FC236}">
                <a16:creationId xmlns:a16="http://schemas.microsoft.com/office/drawing/2014/main" id="{B4558CD5-A188-9524-674D-3E965178D4F9}"/>
              </a:ext>
            </a:extLst>
          </p:cNvPr>
          <p:cNvSpPr>
            <a:spLocks noGrp="1"/>
          </p:cNvSpPr>
          <p:nvPr>
            <p:ph type="title"/>
          </p:nvPr>
        </p:nvSpPr>
        <p:spPr>
          <a:xfrm>
            <a:off x="584200" y="1006956"/>
            <a:ext cx="7213600" cy="1372177"/>
          </a:xfrm>
        </p:spPr>
        <p:txBody>
          <a:bodyPr anchor="ctr">
            <a:normAutofit/>
          </a:bodyPr>
          <a:lstStyle/>
          <a:p>
            <a:r>
              <a:rPr lang="en-US" sz="3200" b="1"/>
              <a:t>Summary of Findings</a:t>
            </a:r>
          </a:p>
        </p:txBody>
      </p:sp>
      <p:sp>
        <p:nvSpPr>
          <p:cNvPr id="5" name="Content Placeholder 4">
            <a:extLst>
              <a:ext uri="{FF2B5EF4-FFF2-40B4-BE49-F238E27FC236}">
                <a16:creationId xmlns:a16="http://schemas.microsoft.com/office/drawing/2014/main" id="{461E1650-A29E-C55A-DDB4-81BE69FB6541}"/>
              </a:ext>
            </a:extLst>
          </p:cNvPr>
          <p:cNvSpPr>
            <a:spLocks noGrp="1"/>
          </p:cNvSpPr>
          <p:nvPr>
            <p:ph idx="1"/>
          </p:nvPr>
        </p:nvSpPr>
        <p:spPr>
          <a:xfrm>
            <a:off x="581192" y="2438399"/>
            <a:ext cx="7216607" cy="3564467"/>
          </a:xfrm>
        </p:spPr>
        <p:txBody>
          <a:bodyPr>
            <a:normAutofit/>
          </a:bodyPr>
          <a:lstStyle/>
          <a:p>
            <a:r>
              <a:rPr lang="en-US" sz="2000" dirty="0">
                <a:solidFill>
                  <a:schemeClr val="bg1"/>
                </a:solidFill>
              </a:rPr>
              <a:t>Local flow conditions have a strong influence on route usage at both Head of Old River and Turner Cut</a:t>
            </a:r>
          </a:p>
          <a:p>
            <a:r>
              <a:rPr lang="en-US" sz="2000" dirty="0">
                <a:solidFill>
                  <a:schemeClr val="bg1"/>
                </a:solidFill>
              </a:rPr>
              <a:t>Management metrics have a weaker effect</a:t>
            </a:r>
          </a:p>
          <a:p>
            <a:pPr lvl="1"/>
            <a:r>
              <a:rPr lang="en-US" sz="1800" dirty="0">
                <a:solidFill>
                  <a:schemeClr val="bg1"/>
                </a:solidFill>
              </a:rPr>
              <a:t>Delta inflow, exports, IE</a:t>
            </a:r>
          </a:p>
          <a:p>
            <a:pPr lvl="1"/>
            <a:r>
              <a:rPr lang="en-US" sz="1800" dirty="0">
                <a:solidFill>
                  <a:schemeClr val="bg1"/>
                </a:solidFill>
              </a:rPr>
              <a:t>Can be used to predict routing at Head of Old River</a:t>
            </a:r>
          </a:p>
          <a:p>
            <a:pPr lvl="1"/>
            <a:r>
              <a:rPr lang="en-US" sz="1800" dirty="0">
                <a:solidFill>
                  <a:schemeClr val="bg1"/>
                </a:solidFill>
              </a:rPr>
              <a:t>Poor predictive ability at Turner Cut</a:t>
            </a:r>
          </a:p>
          <a:p>
            <a:r>
              <a:rPr lang="en-US" sz="2000" dirty="0">
                <a:solidFill>
                  <a:schemeClr val="bg1"/>
                </a:solidFill>
              </a:rPr>
              <a:t>Tidal flow has larger effect at Turner Cut</a:t>
            </a:r>
          </a:p>
          <a:p>
            <a:r>
              <a:rPr lang="en-US" sz="2000" dirty="0">
                <a:solidFill>
                  <a:schemeClr val="bg1"/>
                </a:solidFill>
              </a:rPr>
              <a:t>Smaller effect of fish size and time of day</a:t>
            </a:r>
          </a:p>
        </p:txBody>
      </p:sp>
    </p:spTree>
    <p:extLst>
      <p:ext uri="{BB962C8B-B14F-4D97-AF65-F5344CB8AC3E}">
        <p14:creationId xmlns:p14="http://schemas.microsoft.com/office/powerpoint/2010/main" val="13216551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B10ADB-9E9E-97EE-AA5A-25471C33D1F3}"/>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715F84E1-63C0-4A9C-ADAD-DE4438328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BC99B5B7-B52F-2570-5621-F3A42A3E2722}"/>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t="11347" b="11347"/>
          <a:stretch/>
        </p:blipFill>
        <p:spPr>
          <a:xfrm>
            <a:off x="20" y="10"/>
            <a:ext cx="12191980" cy="6857990"/>
          </a:xfrm>
          <a:prstGeom prst="rect">
            <a:avLst/>
          </a:prstGeom>
        </p:spPr>
      </p:pic>
      <p:grpSp>
        <p:nvGrpSpPr>
          <p:cNvPr id="22" name="Group 21">
            <a:extLst>
              <a:ext uri="{FF2B5EF4-FFF2-40B4-BE49-F238E27FC236}">
                <a16:creationId xmlns:a16="http://schemas.microsoft.com/office/drawing/2014/main" id="{24D51DFD-955F-D815-45E0-28296A8286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23" name="Rectangle 22">
              <a:extLst>
                <a:ext uri="{FF2B5EF4-FFF2-40B4-BE49-F238E27FC236}">
                  <a16:creationId xmlns:a16="http://schemas.microsoft.com/office/drawing/2014/main" id="{64E36DDF-FDB9-2C83-9163-845A12775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2E85B018-1A0E-8C20-D3BB-337A3AD794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4">
              <a:extLst>
                <a:ext uri="{FF2B5EF4-FFF2-40B4-BE49-F238E27FC236}">
                  <a16:creationId xmlns:a16="http://schemas.microsoft.com/office/drawing/2014/main" id="{10908B57-A676-5C53-418C-56D0E70617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4" name="Title 3">
            <a:extLst>
              <a:ext uri="{FF2B5EF4-FFF2-40B4-BE49-F238E27FC236}">
                <a16:creationId xmlns:a16="http://schemas.microsoft.com/office/drawing/2014/main" id="{D4A64C16-C7F2-C91F-82D3-AF4AA337F851}"/>
              </a:ext>
            </a:extLst>
          </p:cNvPr>
          <p:cNvSpPr>
            <a:spLocks noGrp="1"/>
          </p:cNvSpPr>
          <p:nvPr>
            <p:ph type="title"/>
          </p:nvPr>
        </p:nvSpPr>
        <p:spPr>
          <a:xfrm>
            <a:off x="584200" y="1006956"/>
            <a:ext cx="7213600" cy="1372177"/>
          </a:xfrm>
        </p:spPr>
        <p:txBody>
          <a:bodyPr anchor="ctr">
            <a:normAutofit/>
          </a:bodyPr>
          <a:lstStyle/>
          <a:p>
            <a:r>
              <a:rPr lang="en-US" sz="3200" b="1" dirty="0"/>
              <a:t>Recommendations</a:t>
            </a:r>
          </a:p>
        </p:txBody>
      </p:sp>
      <p:sp>
        <p:nvSpPr>
          <p:cNvPr id="5" name="Content Placeholder 4">
            <a:extLst>
              <a:ext uri="{FF2B5EF4-FFF2-40B4-BE49-F238E27FC236}">
                <a16:creationId xmlns:a16="http://schemas.microsoft.com/office/drawing/2014/main" id="{ED07D739-8304-0308-A89F-69FCB64EBDB8}"/>
              </a:ext>
            </a:extLst>
          </p:cNvPr>
          <p:cNvSpPr>
            <a:spLocks noGrp="1"/>
          </p:cNvSpPr>
          <p:nvPr>
            <p:ph idx="1"/>
          </p:nvPr>
        </p:nvSpPr>
        <p:spPr>
          <a:xfrm>
            <a:off x="581192" y="2438399"/>
            <a:ext cx="7216607" cy="3564467"/>
          </a:xfrm>
        </p:spPr>
        <p:txBody>
          <a:bodyPr>
            <a:normAutofit lnSpcReduction="10000"/>
          </a:bodyPr>
          <a:lstStyle/>
          <a:p>
            <a:r>
              <a:rPr lang="en-US" sz="2000" dirty="0">
                <a:solidFill>
                  <a:schemeClr val="bg1"/>
                </a:solidFill>
              </a:rPr>
              <a:t>Head of Old River</a:t>
            </a:r>
          </a:p>
          <a:p>
            <a:pPr lvl="1"/>
            <a:r>
              <a:rPr lang="en-US" sz="1800" dirty="0">
                <a:solidFill>
                  <a:schemeClr val="bg1"/>
                </a:solidFill>
              </a:rPr>
              <a:t>Consider installing barrier in dry years</a:t>
            </a:r>
          </a:p>
          <a:p>
            <a:r>
              <a:rPr lang="en-US" sz="2000" dirty="0">
                <a:solidFill>
                  <a:schemeClr val="bg1"/>
                </a:solidFill>
              </a:rPr>
              <a:t>Turner Cut</a:t>
            </a:r>
          </a:p>
          <a:p>
            <a:pPr lvl="1"/>
            <a:r>
              <a:rPr lang="en-US" sz="1800" dirty="0">
                <a:solidFill>
                  <a:schemeClr val="bg1"/>
                </a:solidFill>
              </a:rPr>
              <a:t>To keep steelhead smolts in the mainstem San Joaquin River</a:t>
            </a:r>
          </a:p>
          <a:p>
            <a:pPr lvl="2"/>
            <a:r>
              <a:rPr lang="en-US" sz="1600" dirty="0">
                <a:solidFill>
                  <a:schemeClr val="bg1"/>
                </a:solidFill>
              </a:rPr>
              <a:t>Continue to limit exports when smolts are expected in lower San Joaquin River</a:t>
            </a:r>
          </a:p>
          <a:p>
            <a:pPr lvl="2"/>
            <a:r>
              <a:rPr lang="en-US" sz="1600" dirty="0">
                <a:solidFill>
                  <a:schemeClr val="bg1"/>
                </a:solidFill>
              </a:rPr>
              <a:t>Restore habitat to encourage smolts to use eastern/northern sides of SJR as they approach Turner Cut</a:t>
            </a:r>
          </a:p>
          <a:p>
            <a:pPr lvl="1"/>
            <a:r>
              <a:rPr lang="en-US" sz="1800" dirty="0">
                <a:solidFill>
                  <a:schemeClr val="bg1"/>
                </a:solidFill>
              </a:rPr>
              <a:t>Improve survival of smolts in interior Delta – exports restrictions, habitat restoration</a:t>
            </a:r>
          </a:p>
          <a:p>
            <a:endParaRPr lang="en-US" sz="2000" dirty="0">
              <a:solidFill>
                <a:schemeClr val="bg1"/>
              </a:solidFill>
            </a:endParaRPr>
          </a:p>
        </p:txBody>
      </p:sp>
    </p:spTree>
    <p:extLst>
      <p:ext uri="{BB962C8B-B14F-4D97-AF65-F5344CB8AC3E}">
        <p14:creationId xmlns:p14="http://schemas.microsoft.com/office/powerpoint/2010/main" val="30951353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FBF58-FC90-8AB8-45A3-6203A4C05BEF}"/>
              </a:ext>
            </a:extLst>
          </p:cNvPr>
          <p:cNvSpPr>
            <a:spLocks noGrp="1"/>
          </p:cNvSpPr>
          <p:nvPr>
            <p:ph type="title"/>
          </p:nvPr>
        </p:nvSpPr>
        <p:spPr>
          <a:xfrm>
            <a:off x="581192" y="702156"/>
            <a:ext cx="7225075" cy="780336"/>
          </a:xfrm>
        </p:spPr>
        <p:txBody>
          <a:bodyPr>
            <a:normAutofit/>
          </a:bodyPr>
          <a:lstStyle/>
          <a:p>
            <a:r>
              <a:rPr lang="en-US" sz="3200" b="1" dirty="0"/>
              <a:t>Acknowledgements</a:t>
            </a:r>
          </a:p>
        </p:txBody>
      </p:sp>
      <p:sp>
        <p:nvSpPr>
          <p:cNvPr id="3" name="Content Placeholder 2">
            <a:extLst>
              <a:ext uri="{FF2B5EF4-FFF2-40B4-BE49-F238E27FC236}">
                <a16:creationId xmlns:a16="http://schemas.microsoft.com/office/drawing/2014/main" id="{3C63853E-60CA-D2FC-409E-DF50E47497E9}"/>
              </a:ext>
            </a:extLst>
          </p:cNvPr>
          <p:cNvSpPr>
            <a:spLocks noGrp="1"/>
          </p:cNvSpPr>
          <p:nvPr>
            <p:ph idx="1"/>
          </p:nvPr>
        </p:nvSpPr>
        <p:spPr>
          <a:xfrm>
            <a:off x="581194" y="1876370"/>
            <a:ext cx="7225074" cy="4748166"/>
          </a:xfrm>
        </p:spPr>
        <p:txBody>
          <a:bodyPr numCol="2" spcCol="457200">
            <a:normAutofit/>
          </a:bodyPr>
          <a:lstStyle/>
          <a:p>
            <a:pPr>
              <a:lnSpc>
                <a:spcPct val="90000"/>
              </a:lnSpc>
              <a:spcAft>
                <a:spcPts val="0"/>
              </a:spcAft>
            </a:pPr>
            <a:r>
              <a:rPr lang="en-US" sz="1700" b="1" dirty="0"/>
              <a:t>Funding: U.S. Bureau of Reclamation</a:t>
            </a:r>
          </a:p>
          <a:p>
            <a:pPr>
              <a:lnSpc>
                <a:spcPct val="90000"/>
              </a:lnSpc>
              <a:spcAft>
                <a:spcPts val="0"/>
              </a:spcAft>
            </a:pPr>
            <a:r>
              <a:rPr lang="en-US" sz="1700" b="1" dirty="0"/>
              <a:t>Design and implementation of 6-year steelhead telemetry study</a:t>
            </a:r>
          </a:p>
          <a:p>
            <a:pPr lvl="1">
              <a:lnSpc>
                <a:spcPct val="90000"/>
              </a:lnSpc>
              <a:spcAft>
                <a:spcPts val="0"/>
              </a:spcAft>
            </a:pPr>
            <a:r>
              <a:rPr lang="en-US" sz="1700" dirty="0"/>
              <a:t>U.S. Bureau of Reclamation – Josh Israel</a:t>
            </a:r>
          </a:p>
          <a:p>
            <a:pPr lvl="1">
              <a:lnSpc>
                <a:spcPct val="90000"/>
              </a:lnSpc>
              <a:spcAft>
                <a:spcPts val="0"/>
              </a:spcAft>
            </a:pPr>
            <a:r>
              <a:rPr lang="en-US" sz="1700" dirty="0"/>
              <a:t>U.S. Fish and Wildlife Service – Pat Brandes, Bryan Matthias</a:t>
            </a:r>
          </a:p>
          <a:p>
            <a:pPr lvl="1">
              <a:lnSpc>
                <a:spcPct val="90000"/>
              </a:lnSpc>
              <a:spcAft>
                <a:spcPts val="0"/>
              </a:spcAft>
            </a:pPr>
            <a:r>
              <a:rPr lang="en-US" sz="1700" dirty="0"/>
              <a:t>U.S. Geological Survey – Jon Burau, Chris Vallee, Mike Simpson, Scott Brewer</a:t>
            </a:r>
          </a:p>
          <a:p>
            <a:pPr lvl="1">
              <a:lnSpc>
                <a:spcPct val="90000"/>
              </a:lnSpc>
            </a:pPr>
            <a:r>
              <a:rPr lang="en-US" sz="1700" dirty="0"/>
              <a:t>California Department of Water Resources – Kevin Clark</a:t>
            </a:r>
          </a:p>
          <a:p>
            <a:pPr>
              <a:lnSpc>
                <a:spcPct val="90000"/>
              </a:lnSpc>
              <a:spcAft>
                <a:spcPts val="0"/>
              </a:spcAft>
            </a:pPr>
            <a:r>
              <a:rPr lang="en-US" sz="1700" b="1" dirty="0" err="1"/>
              <a:t>UnTRIM</a:t>
            </a:r>
            <a:r>
              <a:rPr lang="en-US" sz="1700" b="1" dirty="0"/>
              <a:t> Bay-Delta Model simulated flow data</a:t>
            </a:r>
          </a:p>
          <a:p>
            <a:pPr lvl="1">
              <a:lnSpc>
                <a:spcPct val="90000"/>
              </a:lnSpc>
              <a:spcAft>
                <a:spcPts val="1200"/>
              </a:spcAft>
            </a:pPr>
            <a:r>
              <a:rPr lang="en-US" sz="1700" dirty="0"/>
              <a:t>Aaron Bever, Sydney Gonsalves (Anchor QEA)</a:t>
            </a:r>
          </a:p>
          <a:p>
            <a:pPr>
              <a:lnSpc>
                <a:spcPct val="90000"/>
              </a:lnSpc>
              <a:spcAft>
                <a:spcPts val="0"/>
              </a:spcAft>
            </a:pPr>
            <a:r>
              <a:rPr lang="en-US" sz="1700" b="1" dirty="0"/>
              <a:t>Analysis discussion</a:t>
            </a:r>
          </a:p>
          <a:p>
            <a:pPr lvl="1">
              <a:lnSpc>
                <a:spcPct val="90000"/>
              </a:lnSpc>
              <a:spcAft>
                <a:spcPts val="0"/>
              </a:spcAft>
            </a:pPr>
            <a:r>
              <a:rPr lang="en-US" sz="1700" dirty="0"/>
              <a:t>Josh Israel (USBR)</a:t>
            </a:r>
          </a:p>
          <a:p>
            <a:pPr lvl="1">
              <a:lnSpc>
                <a:spcPct val="90000"/>
              </a:lnSpc>
              <a:spcAft>
                <a:spcPts val="0"/>
              </a:spcAft>
            </a:pPr>
            <a:r>
              <a:rPr lang="en-US" sz="1700" dirty="0"/>
              <a:t>Russell Perry (USGS)</a:t>
            </a:r>
          </a:p>
          <a:p>
            <a:pPr lvl="1">
              <a:lnSpc>
                <a:spcPct val="90000"/>
              </a:lnSpc>
            </a:pPr>
            <a:r>
              <a:rPr lang="en-US" sz="1700" dirty="0"/>
              <a:t>John Ferguson (Anchor QEA)</a:t>
            </a:r>
          </a:p>
          <a:p>
            <a:pPr>
              <a:lnSpc>
                <a:spcPct val="90000"/>
              </a:lnSpc>
              <a:spcAft>
                <a:spcPts val="0"/>
              </a:spcAft>
            </a:pPr>
            <a:r>
              <a:rPr lang="en-US" sz="1700" b="1" dirty="0"/>
              <a:t>Route manuscript review</a:t>
            </a:r>
          </a:p>
          <a:p>
            <a:pPr lvl="1">
              <a:lnSpc>
                <a:spcPct val="90000"/>
              </a:lnSpc>
            </a:pPr>
            <a:r>
              <a:rPr lang="en-US" sz="1700" dirty="0"/>
              <a:t>Elissa Buttermore, Lisa Harn Elliott (USBR)</a:t>
            </a:r>
          </a:p>
          <a:p>
            <a:pPr>
              <a:lnSpc>
                <a:spcPct val="90000"/>
              </a:lnSpc>
              <a:spcAft>
                <a:spcPts val="0"/>
              </a:spcAft>
            </a:pPr>
            <a:r>
              <a:rPr lang="en-US" sz="1700" b="1" dirty="0"/>
              <a:t>Graphics and editing</a:t>
            </a:r>
          </a:p>
          <a:p>
            <a:pPr lvl="1">
              <a:lnSpc>
                <a:spcPct val="90000"/>
              </a:lnSpc>
            </a:pPr>
            <a:r>
              <a:rPr lang="en-US" sz="1700" dirty="0"/>
              <a:t>Steve Whitlock, Craig Scanlan (UW)</a:t>
            </a:r>
          </a:p>
        </p:txBody>
      </p:sp>
      <p:pic>
        <p:nvPicPr>
          <p:cNvPr id="4" name="Picture 3" descr="Middle River Mouth (Decorative)">
            <a:extLst>
              <a:ext uri="{FF2B5EF4-FFF2-40B4-BE49-F238E27FC236}">
                <a16:creationId xmlns:a16="http://schemas.microsoft.com/office/drawing/2014/main" id="{1ECD5B3B-7FCB-D1A7-60FB-ECD17B4DB58B}"/>
              </a:ext>
            </a:extLst>
          </p:cNvPr>
          <p:cNvPicPr>
            <a:picLocks noChangeAspect="1"/>
          </p:cNvPicPr>
          <p:nvPr/>
        </p:nvPicPr>
        <p:blipFill>
          <a:blip r:embed="rId3" cstate="print">
            <a:extLst>
              <a:ext uri="{28A0092B-C50C-407E-A947-70E740481C1C}">
                <a14:useLocalDpi xmlns:a14="http://schemas.microsoft.com/office/drawing/2010/main" val="0"/>
              </a:ext>
            </a:extLst>
          </a:blip>
          <a:srcRect l="22653" r="51987" b="1"/>
          <a:stretch>
            <a:fillRect/>
          </a:stretch>
        </p:blipFill>
        <p:spPr>
          <a:xfrm>
            <a:off x="8042147" y="600075"/>
            <a:ext cx="3695828" cy="5792788"/>
          </a:xfrm>
          <a:prstGeom prst="rect">
            <a:avLst/>
          </a:prstGeom>
        </p:spPr>
      </p:pic>
      <p:sp>
        <p:nvSpPr>
          <p:cNvPr id="6" name="TextBox 5">
            <a:extLst>
              <a:ext uri="{FF2B5EF4-FFF2-40B4-BE49-F238E27FC236}">
                <a16:creationId xmlns:a16="http://schemas.microsoft.com/office/drawing/2014/main" id="{B5687E76-01B3-CAC2-2500-76F63DE99CBE}"/>
              </a:ext>
            </a:extLst>
          </p:cNvPr>
          <p:cNvSpPr txBox="1"/>
          <p:nvPr/>
        </p:nvSpPr>
        <p:spPr>
          <a:xfrm>
            <a:off x="8318037" y="6378315"/>
            <a:ext cx="3362193" cy="246221"/>
          </a:xfrm>
          <a:prstGeom prst="rect">
            <a:avLst/>
          </a:prstGeom>
          <a:noFill/>
        </p:spPr>
        <p:txBody>
          <a:bodyPr wrap="square" rtlCol="0">
            <a:spAutoFit/>
          </a:bodyPr>
          <a:lstStyle/>
          <a:p>
            <a:r>
              <a:rPr lang="en-US" sz="1000"/>
              <a:t>Middle River Mouth; photo credit = Ken James, CDWR</a:t>
            </a:r>
          </a:p>
        </p:txBody>
      </p:sp>
    </p:spTree>
    <p:extLst>
      <p:ext uri="{BB962C8B-B14F-4D97-AF65-F5344CB8AC3E}">
        <p14:creationId xmlns:p14="http://schemas.microsoft.com/office/powerpoint/2010/main" val="41004058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282FD8-1BB9-A6F0-85AD-1429D2FCA5CE}"/>
              </a:ext>
            </a:extLst>
          </p:cNvPr>
          <p:cNvSpPr>
            <a:spLocks noGrp="1"/>
          </p:cNvSpPr>
          <p:nvPr>
            <p:ph type="title"/>
          </p:nvPr>
        </p:nvSpPr>
        <p:spPr/>
        <p:txBody>
          <a:bodyPr/>
          <a:lstStyle/>
          <a:p>
            <a:r>
              <a:rPr lang="en-US" b="1"/>
              <a:t>Questions?</a:t>
            </a:r>
          </a:p>
        </p:txBody>
      </p:sp>
      <p:sp>
        <p:nvSpPr>
          <p:cNvPr id="5" name="Text Placeholder 4">
            <a:extLst>
              <a:ext uri="{FF2B5EF4-FFF2-40B4-BE49-F238E27FC236}">
                <a16:creationId xmlns:a16="http://schemas.microsoft.com/office/drawing/2014/main" id="{262A01D9-C8B3-5E88-B99E-FBA68CF91BE5}"/>
              </a:ext>
            </a:extLst>
          </p:cNvPr>
          <p:cNvSpPr>
            <a:spLocks noGrp="1"/>
          </p:cNvSpPr>
          <p:nvPr>
            <p:ph type="body" idx="1"/>
          </p:nvPr>
        </p:nvSpPr>
        <p:spPr/>
        <p:txBody>
          <a:bodyPr/>
          <a:lstStyle/>
          <a:p>
            <a:r>
              <a:rPr lang="en-US"/>
              <a:t>Route Modeling Results</a:t>
            </a:r>
          </a:p>
        </p:txBody>
      </p:sp>
    </p:spTree>
    <p:extLst>
      <p:ext uri="{BB962C8B-B14F-4D97-AF65-F5344CB8AC3E}">
        <p14:creationId xmlns:p14="http://schemas.microsoft.com/office/powerpoint/2010/main" val="3161484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81ED0C7-61B8-F185-A98C-EF0D052BFB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40EE8-9344-AFA8-EE31-5148862D4A91}"/>
              </a:ext>
            </a:extLst>
          </p:cNvPr>
          <p:cNvSpPr>
            <a:spLocks noGrp="1"/>
          </p:cNvSpPr>
          <p:nvPr>
            <p:ph type="title"/>
          </p:nvPr>
        </p:nvSpPr>
        <p:spPr>
          <a:xfrm>
            <a:off x="581192" y="702156"/>
            <a:ext cx="11029616" cy="1013800"/>
          </a:xfrm>
        </p:spPr>
        <p:txBody>
          <a:bodyPr>
            <a:normAutofit/>
          </a:bodyPr>
          <a:lstStyle/>
          <a:p>
            <a:r>
              <a:rPr lang="en-US" b="1">
                <a:solidFill>
                  <a:srgbClr val="FFFFFF"/>
                </a:solidFill>
              </a:rPr>
              <a:t>Steelhead acoustic telemetry data</a:t>
            </a:r>
          </a:p>
        </p:txBody>
      </p:sp>
      <p:sp>
        <p:nvSpPr>
          <p:cNvPr id="18" name="Rectangle 17">
            <a:extLst>
              <a:ext uri="{FF2B5EF4-FFF2-40B4-BE49-F238E27FC236}">
                <a16:creationId xmlns:a16="http://schemas.microsoft.com/office/drawing/2014/main" id="{AD8034AD-3E16-4F15-BF5A-BE32C56EC4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198" y="2180496"/>
            <a:ext cx="5404639" cy="4045683"/>
          </a:xfrm>
          <a:prstGeom prst="rect">
            <a:avLst/>
          </a:prstGeom>
          <a:solidFill>
            <a:srgbClr val="FFFFFF"/>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pic>
        <p:nvPicPr>
          <p:cNvPr id="13" name="Picture Placeholder 18" descr="Study design diagram from Durham Ferry to BBR.">
            <a:extLst>
              <a:ext uri="{FF2B5EF4-FFF2-40B4-BE49-F238E27FC236}">
                <a16:creationId xmlns:a16="http://schemas.microsoft.com/office/drawing/2014/main" id="{CA86C1AD-4372-1BBA-3D86-F75A22E66458}"/>
              </a:ext>
            </a:extLst>
          </p:cNvPr>
          <p:cNvPicPr>
            <a:picLocks noChangeAspect="1"/>
          </p:cNvPicPr>
          <p:nvPr/>
        </p:nvPicPr>
        <p:blipFill>
          <a:blip r:embed="rId3">
            <a:extLst>
              <a:ext uri="{28A0092B-C50C-407E-A947-70E740481C1C}">
                <a14:useLocalDpi xmlns:a14="http://schemas.microsoft.com/office/drawing/2010/main" val="0"/>
              </a:ext>
            </a:extLst>
          </a:blip>
          <a:srcRect r="6990" b="-1"/>
          <a:stretch>
            <a:fillRect/>
          </a:stretch>
        </p:blipFill>
        <p:spPr>
          <a:xfrm>
            <a:off x="667891" y="2361056"/>
            <a:ext cx="2435274" cy="3649219"/>
          </a:xfrm>
          <a:prstGeom prst="rect">
            <a:avLst/>
          </a:prstGeom>
        </p:spPr>
      </p:pic>
      <p:pic>
        <p:nvPicPr>
          <p:cNvPr id="11" name="Picture 10">
            <a:extLst>
              <a:ext uri="{FF2B5EF4-FFF2-40B4-BE49-F238E27FC236}">
                <a16:creationId xmlns:a16="http://schemas.microsoft.com/office/drawing/2014/main" id="{F87D365A-9758-3B14-B3A1-A0AA7FD0CF5E}"/>
              </a:ext>
            </a:extLst>
          </p:cNvPr>
          <p:cNvPicPr>
            <a:picLocks noChangeAspect="1"/>
          </p:cNvPicPr>
          <p:nvPr/>
        </p:nvPicPr>
        <p:blipFill>
          <a:blip r:embed="rId4">
            <a:extLst>
              <a:ext uri="{28A0092B-C50C-407E-A947-70E740481C1C}">
                <a14:useLocalDpi xmlns:a14="http://schemas.microsoft.com/office/drawing/2010/main" val="0"/>
              </a:ext>
            </a:extLst>
          </a:blip>
          <a:srcRect t="1114" r="4" b="4"/>
          <a:stretch>
            <a:fillRect/>
          </a:stretch>
        </p:blipFill>
        <p:spPr>
          <a:xfrm>
            <a:off x="3195140" y="2361056"/>
            <a:ext cx="2435274" cy="1778889"/>
          </a:xfrm>
          <a:prstGeom prst="rect">
            <a:avLst/>
          </a:prstGeom>
        </p:spPr>
      </p:pic>
      <p:pic>
        <p:nvPicPr>
          <p:cNvPr id="12" name="Picture 11">
            <a:extLst>
              <a:ext uri="{FF2B5EF4-FFF2-40B4-BE49-F238E27FC236}">
                <a16:creationId xmlns:a16="http://schemas.microsoft.com/office/drawing/2014/main" id="{81C27D5B-723E-4EB2-7BBB-D1E92B789C08}"/>
              </a:ext>
            </a:extLst>
          </p:cNvPr>
          <p:cNvPicPr>
            <a:picLocks noChangeAspect="1"/>
          </p:cNvPicPr>
          <p:nvPr/>
        </p:nvPicPr>
        <p:blipFill>
          <a:blip r:embed="rId5">
            <a:extLst>
              <a:ext uri="{28A0092B-C50C-407E-A947-70E740481C1C}">
                <a14:useLocalDpi xmlns:a14="http://schemas.microsoft.com/office/drawing/2010/main" val="0"/>
              </a:ext>
            </a:extLst>
          </a:blip>
          <a:srcRect l="6728" r="4439" b="-1"/>
          <a:stretch>
            <a:fillRect/>
          </a:stretch>
        </p:blipFill>
        <p:spPr>
          <a:xfrm>
            <a:off x="3195140" y="4231385"/>
            <a:ext cx="2435275" cy="1778889"/>
          </a:xfrm>
          <a:prstGeom prst="rect">
            <a:avLst/>
          </a:prstGeom>
        </p:spPr>
      </p:pic>
      <p:sp>
        <p:nvSpPr>
          <p:cNvPr id="3" name="Content Placeholder 2">
            <a:extLst>
              <a:ext uri="{FF2B5EF4-FFF2-40B4-BE49-F238E27FC236}">
                <a16:creationId xmlns:a16="http://schemas.microsoft.com/office/drawing/2014/main" id="{812ADEE3-9F84-D1F7-D006-B1841BBC7578}"/>
              </a:ext>
            </a:extLst>
          </p:cNvPr>
          <p:cNvSpPr>
            <a:spLocks noGrp="1"/>
          </p:cNvSpPr>
          <p:nvPr>
            <p:ph idx="1"/>
          </p:nvPr>
        </p:nvSpPr>
        <p:spPr>
          <a:xfrm>
            <a:off x="6335805" y="2180496"/>
            <a:ext cx="5275001" cy="4045683"/>
          </a:xfrm>
        </p:spPr>
        <p:txBody>
          <a:bodyPr>
            <a:normAutofit fontScale="92500" lnSpcReduction="10000"/>
          </a:bodyPr>
          <a:lstStyle/>
          <a:p>
            <a:pPr>
              <a:lnSpc>
                <a:spcPct val="90000"/>
              </a:lnSpc>
            </a:pPr>
            <a:r>
              <a:rPr lang="en-US" sz="1400" dirty="0"/>
              <a:t>First 6-year study</a:t>
            </a:r>
          </a:p>
          <a:p>
            <a:pPr lvl="1">
              <a:lnSpc>
                <a:spcPct val="90000"/>
              </a:lnSpc>
            </a:pPr>
            <a:r>
              <a:rPr lang="en-US" sz="1400" dirty="0"/>
              <a:t>2011 – 2016</a:t>
            </a:r>
          </a:p>
          <a:p>
            <a:pPr lvl="1">
              <a:lnSpc>
                <a:spcPct val="90000"/>
              </a:lnSpc>
            </a:pPr>
            <a:r>
              <a:rPr lang="en-US" sz="1400" dirty="0"/>
              <a:t>Fish source: Mokelumne River Fish Hatchery</a:t>
            </a:r>
          </a:p>
          <a:p>
            <a:pPr lvl="1">
              <a:lnSpc>
                <a:spcPct val="90000"/>
              </a:lnSpc>
            </a:pPr>
            <a:r>
              <a:rPr lang="en-US" sz="1400" dirty="0"/>
              <a:t>958 – 2,196 juveniles tagged and released at Durham Ferry each year</a:t>
            </a:r>
          </a:p>
          <a:p>
            <a:pPr lvl="1">
              <a:lnSpc>
                <a:spcPct val="90000"/>
              </a:lnSpc>
            </a:pPr>
            <a:r>
              <a:rPr lang="en-US" sz="1400" dirty="0"/>
              <a:t>Fork length at tagging: 106 – 396 mm, average = 245 mm, SD = 29.6 mm</a:t>
            </a:r>
          </a:p>
          <a:p>
            <a:pPr>
              <a:lnSpc>
                <a:spcPct val="90000"/>
              </a:lnSpc>
            </a:pPr>
            <a:r>
              <a:rPr lang="en-US" sz="1400" dirty="0"/>
              <a:t>Objective 1: Estimate release-level migration &amp; survival probabilities</a:t>
            </a:r>
          </a:p>
          <a:p>
            <a:pPr lvl="1">
              <a:lnSpc>
                <a:spcPct val="90000"/>
              </a:lnSpc>
            </a:pPr>
            <a:r>
              <a:rPr lang="en-US" sz="1400" dirty="0"/>
              <a:t>Reach-specific survival</a:t>
            </a:r>
          </a:p>
          <a:p>
            <a:pPr lvl="1">
              <a:lnSpc>
                <a:spcPct val="90000"/>
              </a:lnSpc>
            </a:pPr>
            <a:r>
              <a:rPr lang="en-US" sz="1400" dirty="0"/>
              <a:t>Route use probability</a:t>
            </a:r>
          </a:p>
          <a:p>
            <a:pPr lvl="1">
              <a:lnSpc>
                <a:spcPct val="90000"/>
              </a:lnSpc>
            </a:pPr>
            <a:r>
              <a:rPr lang="en-US" sz="1400" dirty="0"/>
              <a:t>Route-specific survival</a:t>
            </a:r>
          </a:p>
          <a:p>
            <a:pPr lvl="1">
              <a:lnSpc>
                <a:spcPct val="90000"/>
              </a:lnSpc>
            </a:pPr>
            <a:r>
              <a:rPr lang="en-US" sz="1400" dirty="0"/>
              <a:t>Through-Delta survival</a:t>
            </a:r>
          </a:p>
          <a:p>
            <a:pPr>
              <a:lnSpc>
                <a:spcPct val="90000"/>
              </a:lnSpc>
            </a:pPr>
            <a:r>
              <a:rPr lang="en-US" sz="1400" dirty="0"/>
              <a:t>Objective 2: Model survival as function of operational, environmental, and individual covariates (Buchanan et al. 2021)</a:t>
            </a:r>
          </a:p>
          <a:p>
            <a:pPr>
              <a:lnSpc>
                <a:spcPct val="90000"/>
              </a:lnSpc>
            </a:pPr>
            <a:r>
              <a:rPr lang="en-US" sz="1400" dirty="0"/>
              <a:t>Objective 3: Model route use as function of operational, environmental, and individual covariates (Buchanan 2024)</a:t>
            </a:r>
          </a:p>
        </p:txBody>
      </p:sp>
      <p:grpSp>
        <p:nvGrpSpPr>
          <p:cNvPr id="15" name="Group 14" descr="Red circles to highlight &quot;Route use probability&quot; and &quot;Objective 3&quot;">
            <a:extLst>
              <a:ext uri="{FF2B5EF4-FFF2-40B4-BE49-F238E27FC236}">
                <a16:creationId xmlns:a16="http://schemas.microsoft.com/office/drawing/2014/main" id="{1DBC1C14-600F-B9D6-2A62-E8921D3AE976}"/>
              </a:ext>
            </a:extLst>
          </p:cNvPr>
          <p:cNvGrpSpPr/>
          <p:nvPr/>
        </p:nvGrpSpPr>
        <p:grpSpPr>
          <a:xfrm>
            <a:off x="6252805" y="4411561"/>
            <a:ext cx="4793994" cy="1814618"/>
            <a:chOff x="629209" y="4199039"/>
            <a:chExt cx="4793994" cy="1814618"/>
          </a:xfrm>
        </p:grpSpPr>
        <p:sp>
          <p:nvSpPr>
            <p:cNvPr id="19" name="Oval 18">
              <a:extLst>
                <a:ext uri="{FF2B5EF4-FFF2-40B4-BE49-F238E27FC236}">
                  <a16:creationId xmlns:a16="http://schemas.microsoft.com/office/drawing/2014/main" id="{4782C6DE-1FA1-76AE-276F-E5E1CABB3ECA}"/>
                </a:ext>
              </a:extLst>
            </p:cNvPr>
            <p:cNvSpPr/>
            <p:nvPr/>
          </p:nvSpPr>
          <p:spPr>
            <a:xfrm>
              <a:off x="920542" y="4199039"/>
              <a:ext cx="2696065" cy="373593"/>
            </a:xfrm>
            <a:prstGeom prst="ellips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4FBB9B2-D3BC-C6D0-C5F3-31DFFFF71751}"/>
                </a:ext>
              </a:extLst>
            </p:cNvPr>
            <p:cNvSpPr/>
            <p:nvPr/>
          </p:nvSpPr>
          <p:spPr>
            <a:xfrm>
              <a:off x="629209" y="5401302"/>
              <a:ext cx="4793994" cy="612355"/>
            </a:xfrm>
            <a:prstGeom prst="ellips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8027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F404549-B4DC-481C-926C-DED3EF1C5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8FD5CD-351E-4B06-8B78-BD5102D00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D0688C4-EFC0-6E92-974F-9EEC61BCCB1E}"/>
              </a:ext>
            </a:extLst>
          </p:cNvPr>
          <p:cNvSpPr>
            <a:spLocks noGrp="1"/>
          </p:cNvSpPr>
          <p:nvPr>
            <p:ph type="title"/>
          </p:nvPr>
        </p:nvSpPr>
        <p:spPr>
          <a:xfrm>
            <a:off x="601255" y="702156"/>
            <a:ext cx="3409783" cy="1013800"/>
          </a:xfrm>
        </p:spPr>
        <p:txBody>
          <a:bodyPr>
            <a:noAutofit/>
          </a:bodyPr>
          <a:lstStyle/>
          <a:p>
            <a:r>
              <a:rPr lang="en-US" sz="3200" b="1"/>
              <a:t>Delta Inflow Conditions</a:t>
            </a:r>
          </a:p>
        </p:txBody>
      </p:sp>
      <p:pic>
        <p:nvPicPr>
          <p:cNvPr id="7" name="Content Placeholder 6" descr="Image of article &quot;Outmigration survival of a threatened steelhead population through a tidal estuary&quot; from 2021">
            <a:extLst>
              <a:ext uri="{FF2B5EF4-FFF2-40B4-BE49-F238E27FC236}">
                <a16:creationId xmlns:a16="http://schemas.microsoft.com/office/drawing/2014/main" id="{9F613714-748E-FDC0-058F-21254AB8D00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1629" y="4464712"/>
            <a:ext cx="3409950" cy="870841"/>
          </a:xfrm>
        </p:spPr>
      </p:pic>
      <p:pic>
        <p:nvPicPr>
          <p:cNvPr id="5" name="Content Placeholder 4" descr="Figure 3 from Dr. Buchanan's &quot;Outmigration survival of a threatened steelhead population through a tidal estuary&quot; from 2021 showing Delta inflow conditions 2011 through 2016">
            <a:extLst>
              <a:ext uri="{FF2B5EF4-FFF2-40B4-BE49-F238E27FC236}">
                <a16:creationId xmlns:a16="http://schemas.microsoft.com/office/drawing/2014/main" id="{2B6DC042-94A7-0B13-6D66-BC0C062967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0926" y="1111641"/>
            <a:ext cx="6291010" cy="4655348"/>
          </a:xfrm>
          <a:prstGeom prst="rect">
            <a:avLst/>
          </a:prstGeom>
        </p:spPr>
      </p:pic>
      <p:sp>
        <p:nvSpPr>
          <p:cNvPr id="8" name="TextBox 7">
            <a:extLst>
              <a:ext uri="{FF2B5EF4-FFF2-40B4-BE49-F238E27FC236}">
                <a16:creationId xmlns:a16="http://schemas.microsoft.com/office/drawing/2014/main" id="{DECC1461-C3E4-5759-814C-7C1CCE21E98A}"/>
              </a:ext>
            </a:extLst>
          </p:cNvPr>
          <p:cNvSpPr txBox="1"/>
          <p:nvPr/>
        </p:nvSpPr>
        <p:spPr>
          <a:xfrm>
            <a:off x="489417" y="5411534"/>
            <a:ext cx="3472162" cy="369332"/>
          </a:xfrm>
          <a:prstGeom prst="rect">
            <a:avLst/>
          </a:prstGeom>
          <a:noFill/>
        </p:spPr>
        <p:txBody>
          <a:bodyPr wrap="square" rtlCol="0">
            <a:spAutoFit/>
          </a:bodyPr>
          <a:lstStyle/>
          <a:p>
            <a:r>
              <a:rPr lang="en-US">
                <a:solidFill>
                  <a:schemeClr val="bg1"/>
                </a:solidFill>
              </a:rPr>
              <a:t>Buchanan et al. 2021, Figure 3</a:t>
            </a:r>
          </a:p>
        </p:txBody>
      </p:sp>
    </p:spTree>
    <p:extLst>
      <p:ext uri="{BB962C8B-B14F-4D97-AF65-F5344CB8AC3E}">
        <p14:creationId xmlns:p14="http://schemas.microsoft.com/office/powerpoint/2010/main" val="4065403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F4D6F73-423D-61E0-F472-01AACFCB4AAE}"/>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8CA85156-C5ED-8C59-031D-ED275AD71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F231A823-0B41-2778-C091-DD7171145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4BF7775F-66CB-9C3F-6D50-1718D7F739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D5E6651B-5F64-D817-76FE-8F2F86DB7F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8" name="Rectangle 17">
            <a:extLst>
              <a:ext uri="{FF2B5EF4-FFF2-40B4-BE49-F238E27FC236}">
                <a16:creationId xmlns:a16="http://schemas.microsoft.com/office/drawing/2014/main" id="{31E7CC5F-7915-A5DC-6C29-8DC8A78F4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81E2A36-5A8E-EFD2-E889-4ECC8788F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1191" y="457201"/>
            <a:ext cx="1106164" cy="585973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FACCA38C-07F1-7365-C451-34685F59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420" y="457200"/>
            <a:ext cx="6248454" cy="58597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Title 3">
            <a:extLst>
              <a:ext uri="{FF2B5EF4-FFF2-40B4-BE49-F238E27FC236}">
                <a16:creationId xmlns:a16="http://schemas.microsoft.com/office/drawing/2014/main" id="{25D3935F-0655-E7CF-E8AA-E52FCBB0DD80}"/>
              </a:ext>
            </a:extLst>
          </p:cNvPr>
          <p:cNvSpPr>
            <a:spLocks noGrp="1"/>
          </p:cNvSpPr>
          <p:nvPr>
            <p:ph type="title"/>
          </p:nvPr>
        </p:nvSpPr>
        <p:spPr>
          <a:xfrm>
            <a:off x="2156346" y="849745"/>
            <a:ext cx="5526993" cy="4745836"/>
          </a:xfrm>
        </p:spPr>
        <p:txBody>
          <a:bodyPr vert="horz" lIns="91440" tIns="45720" rIns="91440" bIns="45720" rtlCol="0" anchor="ctr">
            <a:normAutofit/>
          </a:bodyPr>
          <a:lstStyle/>
          <a:p>
            <a:r>
              <a:rPr lang="en-US" sz="6000" b="1">
                <a:solidFill>
                  <a:srgbClr val="FFFFFF"/>
                </a:solidFill>
              </a:rPr>
              <a:t>Estimation Results</a:t>
            </a:r>
          </a:p>
        </p:txBody>
      </p:sp>
      <p:sp>
        <p:nvSpPr>
          <p:cNvPr id="24" name="Rectangle 23">
            <a:extLst>
              <a:ext uri="{FF2B5EF4-FFF2-40B4-BE49-F238E27FC236}">
                <a16:creationId xmlns:a16="http://schemas.microsoft.com/office/drawing/2014/main" id="{1B4E5159-F011-14CC-C6B4-648614F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2" y="453642"/>
            <a:ext cx="3615595" cy="5863293"/>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Text Placeholder 4">
            <a:extLst>
              <a:ext uri="{FF2B5EF4-FFF2-40B4-BE49-F238E27FC236}">
                <a16:creationId xmlns:a16="http://schemas.microsoft.com/office/drawing/2014/main" id="{6AC3264D-9DB9-6418-4ED1-3DC8247028BB}"/>
              </a:ext>
            </a:extLst>
          </p:cNvPr>
          <p:cNvSpPr>
            <a:spLocks noGrp="1"/>
          </p:cNvSpPr>
          <p:nvPr>
            <p:ph type="body" idx="1"/>
          </p:nvPr>
        </p:nvSpPr>
        <p:spPr>
          <a:xfrm>
            <a:off x="8317076" y="668740"/>
            <a:ext cx="3147043" cy="4926841"/>
          </a:xfrm>
        </p:spPr>
        <p:txBody>
          <a:bodyPr vert="horz" lIns="91440" tIns="45720" rIns="91440" bIns="45720" rtlCol="0" anchor="ctr">
            <a:normAutofit/>
          </a:bodyPr>
          <a:lstStyle/>
          <a:p>
            <a:endParaRPr lang="en-US" sz="4400">
              <a:solidFill>
                <a:srgbClr val="FFFFFF"/>
              </a:solidFill>
            </a:endParaRPr>
          </a:p>
        </p:txBody>
      </p:sp>
      <p:pic>
        <p:nvPicPr>
          <p:cNvPr id="2" name="Picture 1">
            <a:extLst>
              <a:ext uri="{FF2B5EF4-FFF2-40B4-BE49-F238E27FC236}">
                <a16:creationId xmlns:a16="http://schemas.microsoft.com/office/drawing/2014/main" id="{2ECA467E-5AF7-2A43-68D9-32E3452F2A2E}"/>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l="22653" t="-3" r="52250" b="557"/>
          <a:stretch>
            <a:fillRect/>
          </a:stretch>
        </p:blipFill>
        <p:spPr>
          <a:xfrm>
            <a:off x="8105548" y="453640"/>
            <a:ext cx="3657600" cy="5859735"/>
          </a:xfrm>
          <a:prstGeom prst="rect">
            <a:avLst/>
          </a:prstGeom>
        </p:spPr>
      </p:pic>
      <p:sp>
        <p:nvSpPr>
          <p:cNvPr id="3" name="TextBox 2">
            <a:extLst>
              <a:ext uri="{FF2B5EF4-FFF2-40B4-BE49-F238E27FC236}">
                <a16:creationId xmlns:a16="http://schemas.microsoft.com/office/drawing/2014/main" id="{4A15AC14-9413-3780-36AE-3581D319FBD7}"/>
              </a:ext>
            </a:extLst>
          </p:cNvPr>
          <p:cNvSpPr txBox="1"/>
          <p:nvPr/>
        </p:nvSpPr>
        <p:spPr>
          <a:xfrm>
            <a:off x="8318037" y="6311640"/>
            <a:ext cx="3362193" cy="246221"/>
          </a:xfrm>
          <a:prstGeom prst="rect">
            <a:avLst/>
          </a:prstGeom>
          <a:noFill/>
        </p:spPr>
        <p:txBody>
          <a:bodyPr wrap="square" rtlCol="0">
            <a:spAutoFit/>
          </a:bodyPr>
          <a:lstStyle/>
          <a:p>
            <a:r>
              <a:rPr lang="en-US" sz="1000"/>
              <a:t>Middle River Mouth; photo credit = Ken James, CDWR</a:t>
            </a:r>
          </a:p>
        </p:txBody>
      </p:sp>
    </p:spTree>
    <p:extLst>
      <p:ext uri="{BB962C8B-B14F-4D97-AF65-F5344CB8AC3E}">
        <p14:creationId xmlns:p14="http://schemas.microsoft.com/office/powerpoint/2010/main" val="352685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88404DD-6437-C489-B635-70D41246EFAD}"/>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F404549-B4DC-481C-926C-DED3EF1C5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8FD5CD-351E-4B06-8B78-BD5102D00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C091C12-B8FB-2B7C-A656-70DDA78F01E4}"/>
              </a:ext>
            </a:extLst>
          </p:cNvPr>
          <p:cNvSpPr>
            <a:spLocks noGrp="1"/>
          </p:cNvSpPr>
          <p:nvPr>
            <p:ph type="title"/>
          </p:nvPr>
        </p:nvSpPr>
        <p:spPr>
          <a:xfrm>
            <a:off x="601255" y="702156"/>
            <a:ext cx="3409783" cy="1013800"/>
          </a:xfrm>
        </p:spPr>
        <p:txBody>
          <a:bodyPr>
            <a:normAutofit/>
          </a:bodyPr>
          <a:lstStyle/>
          <a:p>
            <a:r>
              <a:rPr lang="en-US" b="1"/>
              <a:t>Route Use Estimates – Head of Old River</a:t>
            </a:r>
          </a:p>
        </p:txBody>
      </p:sp>
      <p:sp>
        <p:nvSpPr>
          <p:cNvPr id="9" name="Content Placeholder 8">
            <a:extLst>
              <a:ext uri="{FF2B5EF4-FFF2-40B4-BE49-F238E27FC236}">
                <a16:creationId xmlns:a16="http://schemas.microsoft.com/office/drawing/2014/main" id="{3E337CD9-05FF-356A-B745-1C6726D63083}"/>
              </a:ext>
            </a:extLst>
          </p:cNvPr>
          <p:cNvSpPr>
            <a:spLocks noGrp="1"/>
          </p:cNvSpPr>
          <p:nvPr>
            <p:ph idx="1"/>
          </p:nvPr>
        </p:nvSpPr>
        <p:spPr>
          <a:xfrm>
            <a:off x="601255" y="1964168"/>
            <a:ext cx="3409782" cy="4036582"/>
          </a:xfrm>
        </p:spPr>
        <p:txBody>
          <a:bodyPr>
            <a:normAutofit/>
          </a:bodyPr>
          <a:lstStyle/>
          <a:p>
            <a:r>
              <a:rPr lang="en-US">
                <a:solidFill>
                  <a:schemeClr val="bg1"/>
                </a:solidFill>
              </a:rPr>
              <a:t>Use of San Joaquin River route is higher when barrier is in place</a:t>
            </a:r>
          </a:p>
          <a:p>
            <a:r>
              <a:rPr lang="en-US">
                <a:solidFill>
                  <a:schemeClr val="bg1"/>
                </a:solidFill>
              </a:rPr>
              <a:t>Within-year variation is low in years without barrier (2011 and 2013)</a:t>
            </a:r>
          </a:p>
        </p:txBody>
      </p:sp>
      <p:pic>
        <p:nvPicPr>
          <p:cNvPr id="5" name="Content Placeholder 4" descr="Graph of route use estimates (Head of Old River)">
            <a:extLst>
              <a:ext uri="{FF2B5EF4-FFF2-40B4-BE49-F238E27FC236}">
                <a16:creationId xmlns:a16="http://schemas.microsoft.com/office/drawing/2014/main" id="{3F8E02A6-DEA9-38A3-A2B7-1C368C4388F3}"/>
              </a:ext>
            </a:extLst>
          </p:cNvPr>
          <p:cNvPicPr>
            <a:picLocks noChangeAspect="1"/>
          </p:cNvPicPr>
          <p:nvPr/>
        </p:nvPicPr>
        <p:blipFill>
          <a:blip r:embed="rId2">
            <a:extLst>
              <a:ext uri="{28A0092B-C50C-407E-A947-70E740481C1C}">
                <a14:useLocalDpi xmlns:a14="http://schemas.microsoft.com/office/drawing/2010/main" val="0"/>
              </a:ext>
            </a:extLst>
          </a:blip>
          <a:srcRect l="-1" r="-835" b="-7"/>
          <a:stretch>
            <a:fillRect/>
          </a:stretch>
        </p:blipFill>
        <p:spPr>
          <a:xfrm>
            <a:off x="4500925" y="1111641"/>
            <a:ext cx="7040880" cy="4655348"/>
          </a:xfrm>
          <a:prstGeom prst="rect">
            <a:avLst/>
          </a:prstGeom>
        </p:spPr>
      </p:pic>
    </p:spTree>
    <p:extLst>
      <p:ext uri="{BB962C8B-B14F-4D97-AF65-F5344CB8AC3E}">
        <p14:creationId xmlns:p14="http://schemas.microsoft.com/office/powerpoint/2010/main" val="2102721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F404549-B4DC-481C-926C-DED3EF1C5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8FD5CD-351E-4B06-8B78-BD5102D00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AA84E96-5E2C-F678-C2C1-50854E623AA6}"/>
              </a:ext>
            </a:extLst>
          </p:cNvPr>
          <p:cNvSpPr>
            <a:spLocks noGrp="1"/>
          </p:cNvSpPr>
          <p:nvPr>
            <p:ph type="title"/>
          </p:nvPr>
        </p:nvSpPr>
        <p:spPr>
          <a:xfrm>
            <a:off x="601255" y="702156"/>
            <a:ext cx="3409783" cy="1013800"/>
          </a:xfrm>
        </p:spPr>
        <p:txBody>
          <a:bodyPr>
            <a:normAutofit/>
          </a:bodyPr>
          <a:lstStyle/>
          <a:p>
            <a:r>
              <a:rPr lang="en-US" b="1"/>
              <a:t>Route Use Estimates – Turner Cut</a:t>
            </a:r>
          </a:p>
        </p:txBody>
      </p:sp>
      <p:sp>
        <p:nvSpPr>
          <p:cNvPr id="9" name="Content Placeholder 8">
            <a:extLst>
              <a:ext uri="{FF2B5EF4-FFF2-40B4-BE49-F238E27FC236}">
                <a16:creationId xmlns:a16="http://schemas.microsoft.com/office/drawing/2014/main" id="{94F34C05-E40E-77DD-206C-BBEC756C6EE4}"/>
              </a:ext>
            </a:extLst>
          </p:cNvPr>
          <p:cNvSpPr>
            <a:spLocks noGrp="1"/>
          </p:cNvSpPr>
          <p:nvPr>
            <p:ph idx="1"/>
          </p:nvPr>
        </p:nvSpPr>
        <p:spPr>
          <a:xfrm>
            <a:off x="601255" y="1964168"/>
            <a:ext cx="3409782" cy="4036582"/>
          </a:xfrm>
        </p:spPr>
        <p:txBody>
          <a:bodyPr>
            <a:normAutofit/>
          </a:bodyPr>
          <a:lstStyle/>
          <a:p>
            <a:r>
              <a:rPr lang="en-US">
                <a:solidFill>
                  <a:schemeClr val="bg1"/>
                </a:solidFill>
              </a:rPr>
              <a:t>HOR barrier has no obvious effect on use of San Joaquin River route</a:t>
            </a:r>
          </a:p>
          <a:p>
            <a:r>
              <a:rPr lang="en-US">
                <a:solidFill>
                  <a:schemeClr val="bg1"/>
                </a:solidFill>
              </a:rPr>
              <a:t>There is more variation within some years (2011)</a:t>
            </a:r>
          </a:p>
          <a:p>
            <a:r>
              <a:rPr lang="en-US">
                <a:solidFill>
                  <a:schemeClr val="bg1"/>
                </a:solidFill>
              </a:rPr>
              <a:t>Estimates are less precise</a:t>
            </a:r>
          </a:p>
        </p:txBody>
      </p:sp>
      <p:pic>
        <p:nvPicPr>
          <p:cNvPr id="5" name="Content Placeholder 4" descr="Graph of route use estimates (Turner Cut)">
            <a:extLst>
              <a:ext uri="{FF2B5EF4-FFF2-40B4-BE49-F238E27FC236}">
                <a16:creationId xmlns:a16="http://schemas.microsoft.com/office/drawing/2014/main" id="{D5CA0DC9-162D-49B2-857B-238E1AEEF421}"/>
              </a:ext>
            </a:extLst>
          </p:cNvPr>
          <p:cNvPicPr>
            <a:picLocks noChangeAspect="1"/>
          </p:cNvPicPr>
          <p:nvPr/>
        </p:nvPicPr>
        <p:blipFill>
          <a:blip r:embed="rId2">
            <a:extLst>
              <a:ext uri="{28A0092B-C50C-407E-A947-70E740481C1C}">
                <a14:useLocalDpi xmlns:a14="http://schemas.microsoft.com/office/drawing/2010/main" val="0"/>
              </a:ext>
            </a:extLst>
          </a:blip>
          <a:srcRect l="-1" r="-835" b="-7"/>
          <a:stretch>
            <a:fillRect/>
          </a:stretch>
        </p:blipFill>
        <p:spPr>
          <a:xfrm>
            <a:off x="4498848" y="1101326"/>
            <a:ext cx="7040880" cy="4655348"/>
          </a:xfrm>
          <a:prstGeom prst="rect">
            <a:avLst/>
          </a:prstGeom>
        </p:spPr>
      </p:pic>
    </p:spTree>
    <p:extLst>
      <p:ext uri="{BB962C8B-B14F-4D97-AF65-F5344CB8AC3E}">
        <p14:creationId xmlns:p14="http://schemas.microsoft.com/office/powerpoint/2010/main" val="1830821465"/>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A3A5CCE465EEF44A506963EAAC81F96" ma:contentTypeVersion="4" ma:contentTypeDescription="Create a new document." ma:contentTypeScope="" ma:versionID="53e94d9a4b1304a252a04173db5bab90">
  <xsd:schema xmlns:xsd="http://www.w3.org/2001/XMLSchema" xmlns:xs="http://www.w3.org/2001/XMLSchema" xmlns:p="http://schemas.microsoft.com/office/2006/metadata/properties" xmlns:ns2="36564439-3df6-4031-8dac-54ecc2c38e7a" targetNamespace="http://schemas.microsoft.com/office/2006/metadata/properties" ma:root="true" ma:fieldsID="d70acb30e17642f4c196bba97392dbc1" ns2:_="">
    <xsd:import namespace="36564439-3df6-4031-8dac-54ecc2c38e7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6564439-3df6-4031-8dac-54ecc2c38e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37EDE7-96B7-4C91-A9AB-EF62C80A6DA1}">
  <ds:schemaRefs>
    <ds:schemaRef ds:uri="36564439-3df6-4031-8dac-54ecc2c38e7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51282B8-A419-4F38-B2EB-76C0393FF433}">
  <ds:schemaRefs>
    <ds:schemaRef ds:uri="36564439-3df6-4031-8dac-54ecc2c38e7a"/>
    <ds:schemaRef ds:uri="http://purl.org/dc/dcmitype/"/>
    <ds:schemaRef ds:uri="http://schemas.microsoft.com/office/infopath/2007/PartnerControls"/>
    <ds:schemaRef ds:uri="http://www.w3.org/XML/1998/namespace"/>
    <ds:schemaRef ds:uri="http://schemas.microsoft.com/office/2006/documentManagement/types"/>
    <ds:schemaRef ds:uri="http://purl.org/dc/elements/1.1/"/>
    <ds:schemaRef ds:uri="http://purl.org/dc/terms/"/>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AE38EE7D-83FD-48EC-AFAE-30F0C26E9A07}">
  <ds:schemaRefs>
    <ds:schemaRef ds:uri="http://schemas.microsoft.com/sharepoint/v3/contenttype/forms"/>
  </ds:schemaRefs>
</ds:datastoreItem>
</file>

<file path=docMetadata/LabelInfo.xml><?xml version="1.0" encoding="utf-8"?>
<clbl:labelList xmlns:clbl="http://schemas.microsoft.com/office/2020/mipLabelMetadata">
  <clbl:label id="{f6b6dd5b-f02f-441a-99a0-162ac5060bd2}" enabled="0" method="" siteId="{f6b6dd5b-f02f-441a-99a0-162ac5060bd2}" removed="1"/>
</clbl:labelList>
</file>

<file path=docProps/app.xml><?xml version="1.0" encoding="utf-8"?>
<Properties xmlns="http://schemas.openxmlformats.org/officeDocument/2006/extended-properties" xmlns:vt="http://schemas.openxmlformats.org/officeDocument/2006/docPropsVTypes">
  <Template>TM10001115[[fn=Parcel]]</Template>
  <TotalTime>4</TotalTime>
  <Words>3228</Words>
  <Application>Microsoft Office PowerPoint</Application>
  <PresentationFormat>Widescreen</PresentationFormat>
  <Paragraphs>467</Paragraphs>
  <Slides>44</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Aptos</vt:lpstr>
      <vt:lpstr>Arial</vt:lpstr>
      <vt:lpstr>Calibri</vt:lpstr>
      <vt:lpstr>Calibri Light</vt:lpstr>
      <vt:lpstr>Wingdings</vt:lpstr>
      <vt:lpstr>Wingdings 2</vt:lpstr>
      <vt:lpstr>Dividend</vt:lpstr>
      <vt:lpstr>Steelhead Smolt Routing through the South Delta </vt:lpstr>
      <vt:lpstr>Outline</vt:lpstr>
      <vt:lpstr>San Joaquin River steelhead smolts  –  multiple routing options through South Delta</vt:lpstr>
      <vt:lpstr>San Joaquin River steelhead smolts</vt:lpstr>
      <vt:lpstr>Steelhead acoustic telemetry data</vt:lpstr>
      <vt:lpstr>Delta Inflow Conditions</vt:lpstr>
      <vt:lpstr>Estimation Results</vt:lpstr>
      <vt:lpstr>Route Use Estimates – Head of Old River</vt:lpstr>
      <vt:lpstr>Route Use Estimates – Turner Cut</vt:lpstr>
      <vt:lpstr>Modeling Overview</vt:lpstr>
      <vt:lpstr>Develop routing model</vt:lpstr>
      <vt:lpstr>Hypothesis 1: Fish follow flow</vt:lpstr>
      <vt:lpstr>Hypothesis 2: Management metrics predict routing</vt:lpstr>
      <vt:lpstr>Hypothesis 3: Individual conditions matter</vt:lpstr>
      <vt:lpstr>Covariates – Local Flow Conditions</vt:lpstr>
      <vt:lpstr>Covariates – Local Flow Conditions</vt:lpstr>
      <vt:lpstr>Covariates – Management-Relevant Metrics</vt:lpstr>
      <vt:lpstr>Covariates – “Individual” measures</vt:lpstr>
      <vt:lpstr>Modeling Results</vt:lpstr>
      <vt:lpstr>Head of old River Results</vt:lpstr>
      <vt:lpstr>Head of Old River – Observed Covariates</vt:lpstr>
      <vt:lpstr>Head of Old River – Covariate Weights and Effect Size</vt:lpstr>
      <vt:lpstr>Head of Old River – Predicted probability of Using SJR route</vt:lpstr>
      <vt:lpstr>Head of Old River – Hindcast</vt:lpstr>
      <vt:lpstr>Head of Old River – Hindcast</vt:lpstr>
      <vt:lpstr>Hypothesis 1: Fish follow flow</vt:lpstr>
      <vt:lpstr>Hypothesis 1: Fish follow flow</vt:lpstr>
      <vt:lpstr>Hypothesis 2: Management metrics predict routing</vt:lpstr>
      <vt:lpstr>Hypothesis 2: Management metrics predict routing</vt:lpstr>
      <vt:lpstr>Hypothesis 3: Individual conditions matter</vt:lpstr>
      <vt:lpstr>Turner Cut Results</vt:lpstr>
      <vt:lpstr>Turner Cut Junction– Observed Covariates</vt:lpstr>
      <vt:lpstr>Turner Cut – Covariate Weights and Effect Size</vt:lpstr>
      <vt:lpstr>Turner Cut – Predicted probability of Using SJR route</vt:lpstr>
      <vt:lpstr>Turner Cut – Hindcast</vt:lpstr>
      <vt:lpstr>Turner Cut – Hindcast</vt:lpstr>
      <vt:lpstr>Hypothesis 1: Fish follow flow</vt:lpstr>
      <vt:lpstr>Hypothesis 2: Management metrics predict routing</vt:lpstr>
      <vt:lpstr>Hypothesis 3: Individual conditions matter</vt:lpstr>
      <vt:lpstr>Summary and Recommendations</vt:lpstr>
      <vt:lpstr>Summary of Findings</vt:lpstr>
      <vt:lpstr>Recommendations</vt:lpstr>
      <vt:lpstr>Acknowledgements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Rebecca Buchanan</dc:creator>
  <cp:lastModifiedBy>Rebecca Buchanan</cp:lastModifiedBy>
  <cp:revision>3</cp:revision>
  <dcterms:created xsi:type="dcterms:W3CDTF">2025-06-12T20:41:14Z</dcterms:created>
  <dcterms:modified xsi:type="dcterms:W3CDTF">2025-06-23T19:16:52Z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0x010100BA3A5CCE465EEF44A506963EAAC81F96</vt:lpwstr>
  </property>
</Properties>
</file>